
<file path=[Content_Types].xml><?xml version="1.0" encoding="utf-8"?>
<Types xmlns="http://schemas.openxmlformats.org/package/2006/content-types">
  <Default Extension="mp3" ContentType="audio/mpeg"/>
  <Default Extension="png" ContentType="image/png"/>
  <Default Extension="jfif" ContentType="image/jpe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0"/>
  </p:handoutMasterIdLst>
  <p:sldIdLst>
    <p:sldId id="258" r:id="rId2"/>
    <p:sldId id="257" r:id="rId3"/>
    <p:sldId id="259" r:id="rId4"/>
    <p:sldId id="262" r:id="rId5"/>
    <p:sldId id="256" r:id="rId6"/>
    <p:sldId id="261" r:id="rId7"/>
    <p:sldId id="263" r:id="rId8"/>
    <p:sldId id="264" r:id="rId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GB"/>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4162437D-A053-417F-A7DE-CAE1EDDE916E}" type="datetimeFigureOut">
              <a:rPr lang="en-GB" smtClean="0"/>
              <a:t>10/01/2020</a:t>
            </a:fld>
            <a:endParaRPr lang="en-GB"/>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GB"/>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A0656311-12F8-489E-9EA3-7D7C2BF9E847}" type="slidenum">
              <a:rPr lang="en-GB" smtClean="0"/>
              <a:t>‹#›</a:t>
            </a:fld>
            <a:endParaRPr lang="en-GB"/>
          </a:p>
        </p:txBody>
      </p:sp>
    </p:spTree>
    <p:extLst>
      <p:ext uri="{BB962C8B-B14F-4D97-AF65-F5344CB8AC3E}">
        <p14:creationId xmlns:p14="http://schemas.microsoft.com/office/powerpoint/2010/main" val="236665804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2D891CAA-0AE1-4082-86BC-6EE291440D9C}" type="datetimeFigureOut">
              <a:rPr lang="en-GB" smtClean="0"/>
              <a:t>10/01/2020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30DB81B-B4A4-4BD0-A56D-DAD7311B618C}" type="slidenum">
              <a:rPr lang="en-GB" smtClean="0"/>
              <a:t>‹#›</a:t>
            </a:fld>
            <a:endParaRPr lang="en-GB"/>
          </a:p>
        </p:txBody>
      </p:sp>
    </p:spTree>
    <p:extLst>
      <p:ext uri="{BB962C8B-B14F-4D97-AF65-F5344CB8AC3E}">
        <p14:creationId xmlns:p14="http://schemas.microsoft.com/office/powerpoint/2010/main" val="21890991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D891CAA-0AE1-4082-86BC-6EE291440D9C}" type="datetimeFigureOut">
              <a:rPr lang="en-GB" smtClean="0"/>
              <a:t>10/01/2020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30DB81B-B4A4-4BD0-A56D-DAD7311B618C}" type="slidenum">
              <a:rPr lang="en-GB" smtClean="0"/>
              <a:t>‹#›</a:t>
            </a:fld>
            <a:endParaRPr lang="en-GB"/>
          </a:p>
        </p:txBody>
      </p:sp>
    </p:spTree>
    <p:extLst>
      <p:ext uri="{BB962C8B-B14F-4D97-AF65-F5344CB8AC3E}">
        <p14:creationId xmlns:p14="http://schemas.microsoft.com/office/powerpoint/2010/main" val="26262563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D891CAA-0AE1-4082-86BC-6EE291440D9C}" type="datetimeFigureOut">
              <a:rPr lang="en-GB" smtClean="0"/>
              <a:t>10/01/2020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30DB81B-B4A4-4BD0-A56D-DAD7311B618C}" type="slidenum">
              <a:rPr lang="en-GB" smtClean="0"/>
              <a:t>‹#›</a:t>
            </a:fld>
            <a:endParaRPr lang="en-GB"/>
          </a:p>
        </p:txBody>
      </p:sp>
    </p:spTree>
    <p:extLst>
      <p:ext uri="{BB962C8B-B14F-4D97-AF65-F5344CB8AC3E}">
        <p14:creationId xmlns:p14="http://schemas.microsoft.com/office/powerpoint/2010/main" val="34461688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D891CAA-0AE1-4082-86BC-6EE291440D9C}" type="datetimeFigureOut">
              <a:rPr lang="en-GB" smtClean="0"/>
              <a:t>10/01/2020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30DB81B-B4A4-4BD0-A56D-DAD7311B618C}" type="slidenum">
              <a:rPr lang="en-GB" smtClean="0"/>
              <a:t>‹#›</a:t>
            </a:fld>
            <a:endParaRPr lang="en-GB"/>
          </a:p>
        </p:txBody>
      </p:sp>
    </p:spTree>
    <p:extLst>
      <p:ext uri="{BB962C8B-B14F-4D97-AF65-F5344CB8AC3E}">
        <p14:creationId xmlns:p14="http://schemas.microsoft.com/office/powerpoint/2010/main" val="10334019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D891CAA-0AE1-4082-86BC-6EE291440D9C}" type="datetimeFigureOut">
              <a:rPr lang="en-GB" smtClean="0"/>
              <a:t>10/01/2020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30DB81B-B4A4-4BD0-A56D-DAD7311B618C}" type="slidenum">
              <a:rPr lang="en-GB" smtClean="0"/>
              <a:t>‹#›</a:t>
            </a:fld>
            <a:endParaRPr lang="en-GB"/>
          </a:p>
        </p:txBody>
      </p:sp>
    </p:spTree>
    <p:extLst>
      <p:ext uri="{BB962C8B-B14F-4D97-AF65-F5344CB8AC3E}">
        <p14:creationId xmlns:p14="http://schemas.microsoft.com/office/powerpoint/2010/main" val="1164498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2D891CAA-0AE1-4082-86BC-6EE291440D9C}" type="datetimeFigureOut">
              <a:rPr lang="en-GB" smtClean="0"/>
              <a:t>10/01/2020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30DB81B-B4A4-4BD0-A56D-DAD7311B618C}" type="slidenum">
              <a:rPr lang="en-GB" smtClean="0"/>
              <a:t>‹#›</a:t>
            </a:fld>
            <a:endParaRPr lang="en-GB"/>
          </a:p>
        </p:txBody>
      </p:sp>
    </p:spTree>
    <p:extLst>
      <p:ext uri="{BB962C8B-B14F-4D97-AF65-F5344CB8AC3E}">
        <p14:creationId xmlns:p14="http://schemas.microsoft.com/office/powerpoint/2010/main" val="41682033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2D891CAA-0AE1-4082-86BC-6EE291440D9C}" type="datetimeFigureOut">
              <a:rPr lang="en-GB" smtClean="0"/>
              <a:t>10/01/2020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30DB81B-B4A4-4BD0-A56D-DAD7311B618C}" type="slidenum">
              <a:rPr lang="en-GB" smtClean="0"/>
              <a:t>‹#›</a:t>
            </a:fld>
            <a:endParaRPr lang="en-GB"/>
          </a:p>
        </p:txBody>
      </p:sp>
    </p:spTree>
    <p:extLst>
      <p:ext uri="{BB962C8B-B14F-4D97-AF65-F5344CB8AC3E}">
        <p14:creationId xmlns:p14="http://schemas.microsoft.com/office/powerpoint/2010/main" val="32842467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2D891CAA-0AE1-4082-86BC-6EE291440D9C}" type="datetimeFigureOut">
              <a:rPr lang="en-GB" smtClean="0"/>
              <a:t>10/01/2020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30DB81B-B4A4-4BD0-A56D-DAD7311B618C}" type="slidenum">
              <a:rPr lang="en-GB" smtClean="0"/>
              <a:t>‹#›</a:t>
            </a:fld>
            <a:endParaRPr lang="en-GB"/>
          </a:p>
        </p:txBody>
      </p:sp>
    </p:spTree>
    <p:extLst>
      <p:ext uri="{BB962C8B-B14F-4D97-AF65-F5344CB8AC3E}">
        <p14:creationId xmlns:p14="http://schemas.microsoft.com/office/powerpoint/2010/main" val="1583005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891CAA-0AE1-4082-86BC-6EE291440D9C}" type="datetimeFigureOut">
              <a:rPr lang="en-GB" smtClean="0"/>
              <a:t>10/01/2020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30DB81B-B4A4-4BD0-A56D-DAD7311B618C}" type="slidenum">
              <a:rPr lang="en-GB" smtClean="0"/>
              <a:t>‹#›</a:t>
            </a:fld>
            <a:endParaRPr lang="en-GB"/>
          </a:p>
        </p:txBody>
      </p:sp>
    </p:spTree>
    <p:extLst>
      <p:ext uri="{BB962C8B-B14F-4D97-AF65-F5344CB8AC3E}">
        <p14:creationId xmlns:p14="http://schemas.microsoft.com/office/powerpoint/2010/main" val="3233290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D891CAA-0AE1-4082-86BC-6EE291440D9C}" type="datetimeFigureOut">
              <a:rPr lang="en-GB" smtClean="0"/>
              <a:t>10/01/2020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30DB81B-B4A4-4BD0-A56D-DAD7311B618C}" type="slidenum">
              <a:rPr lang="en-GB" smtClean="0"/>
              <a:t>‹#›</a:t>
            </a:fld>
            <a:endParaRPr lang="en-GB"/>
          </a:p>
        </p:txBody>
      </p:sp>
    </p:spTree>
    <p:extLst>
      <p:ext uri="{BB962C8B-B14F-4D97-AF65-F5344CB8AC3E}">
        <p14:creationId xmlns:p14="http://schemas.microsoft.com/office/powerpoint/2010/main" val="13155454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D891CAA-0AE1-4082-86BC-6EE291440D9C}" type="datetimeFigureOut">
              <a:rPr lang="en-GB" smtClean="0"/>
              <a:t>10/01/2020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30DB81B-B4A4-4BD0-A56D-DAD7311B618C}" type="slidenum">
              <a:rPr lang="en-GB" smtClean="0"/>
              <a:t>‹#›</a:t>
            </a:fld>
            <a:endParaRPr lang="en-GB"/>
          </a:p>
        </p:txBody>
      </p:sp>
    </p:spTree>
    <p:extLst>
      <p:ext uri="{BB962C8B-B14F-4D97-AF65-F5344CB8AC3E}">
        <p14:creationId xmlns:p14="http://schemas.microsoft.com/office/powerpoint/2010/main" val="6754160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891CAA-0AE1-4082-86BC-6EE291440D9C}" type="datetimeFigureOut">
              <a:rPr lang="en-GB" smtClean="0"/>
              <a:t>10/01/2020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0DB81B-B4A4-4BD0-A56D-DAD7311B618C}" type="slidenum">
              <a:rPr lang="en-GB" smtClean="0"/>
              <a:t>‹#›</a:t>
            </a:fld>
            <a:endParaRPr lang="en-GB"/>
          </a:p>
        </p:txBody>
      </p:sp>
    </p:spTree>
    <p:extLst>
      <p:ext uri="{BB962C8B-B14F-4D97-AF65-F5344CB8AC3E}">
        <p14:creationId xmlns:p14="http://schemas.microsoft.com/office/powerpoint/2010/main" val="2952564706"/>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3.gif"/><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fi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4" descr="Image result for forgivenes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TextBox 7"/>
          <p:cNvSpPr txBox="1"/>
          <p:nvPr/>
        </p:nvSpPr>
        <p:spPr>
          <a:xfrm>
            <a:off x="460375" y="38172"/>
            <a:ext cx="7056784" cy="769441"/>
          </a:xfrm>
          <a:prstGeom prst="rect">
            <a:avLst/>
          </a:prstGeom>
          <a:noFill/>
        </p:spPr>
        <p:txBody>
          <a:bodyPr wrap="square" rtlCol="0">
            <a:spAutoFit/>
          </a:bodyPr>
          <a:lstStyle/>
          <a:p>
            <a:r>
              <a:rPr lang="en-GB" sz="4400" b="1" u="sng" dirty="0">
                <a:solidFill>
                  <a:schemeClr val="tx1">
                    <a:lumMod val="50000"/>
                  </a:schemeClr>
                </a:solidFill>
                <a:latin typeface="Baskerville Old Face" panose="02020602080505020303" pitchFamily="18" charset="0"/>
              </a:rPr>
              <a:t>Tuesday</a:t>
            </a:r>
          </a:p>
        </p:txBody>
      </p:sp>
      <p:pic>
        <p:nvPicPr>
          <p:cNvPr id="7" name="Be Still for the Presence">
            <a:hlinkClick r:id="" action="ppaction://media"/>
            <a:extLst>
              <a:ext uri="{FF2B5EF4-FFF2-40B4-BE49-F238E27FC236}">
                <a16:creationId xmlns:a16="http://schemas.microsoft.com/office/drawing/2014/main" id="{3EA9B7A9-3D84-46C8-A913-F07ED28F4CC8}"/>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7956376" y="198013"/>
            <a:ext cx="609600" cy="609600"/>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27784" y="1340768"/>
            <a:ext cx="3960440" cy="5029130"/>
          </a:xfrm>
          <a:prstGeom prst="rect">
            <a:avLst/>
          </a:prstGeom>
        </p:spPr>
      </p:pic>
    </p:spTree>
    <p:extLst>
      <p:ext uri="{BB962C8B-B14F-4D97-AF65-F5344CB8AC3E}">
        <p14:creationId xmlns:p14="http://schemas.microsoft.com/office/powerpoint/2010/main" val="3006989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7"/>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6218" y="980728"/>
            <a:ext cx="8568952" cy="4401205"/>
          </a:xfrm>
          <a:prstGeom prst="rect">
            <a:avLst/>
          </a:prstGeom>
        </p:spPr>
        <p:txBody>
          <a:bodyPr wrap="square">
            <a:spAutoFit/>
          </a:bodyPr>
          <a:lstStyle/>
          <a:p>
            <a:pPr algn="ctr"/>
            <a:r>
              <a:rPr lang="en-GB" sz="2800" dirty="0">
                <a:solidFill>
                  <a:schemeClr val="tx1">
                    <a:lumMod val="50000"/>
                  </a:schemeClr>
                </a:solidFill>
                <a:latin typeface="Baskerville Old Face" panose="02020602080505020303" pitchFamily="18" charset="0"/>
              </a:rPr>
              <a:t>Let us make a thoughtful sign of the cross together. </a:t>
            </a:r>
          </a:p>
          <a:p>
            <a:pPr algn="ctr"/>
            <a:endParaRPr lang="en-GB" sz="2800" dirty="0">
              <a:solidFill>
                <a:schemeClr val="tx1">
                  <a:lumMod val="50000"/>
                </a:schemeClr>
              </a:solidFill>
              <a:latin typeface="Baskerville Old Face" panose="02020602080505020303" pitchFamily="18" charset="0"/>
            </a:endParaRPr>
          </a:p>
          <a:p>
            <a:pPr algn="ctr"/>
            <a:r>
              <a:rPr lang="en-GB" sz="2800" dirty="0">
                <a:solidFill>
                  <a:schemeClr val="tx1">
                    <a:lumMod val="50000"/>
                  </a:schemeClr>
                </a:solidFill>
                <a:latin typeface="Baskerville Old Face" panose="02020602080505020303" pitchFamily="18" charset="0"/>
              </a:rPr>
              <a:t>The theme of our Collective Worship this week is:</a:t>
            </a:r>
          </a:p>
          <a:p>
            <a:pPr algn="ctr"/>
            <a:r>
              <a:rPr lang="en-GB" sz="2800" dirty="0">
                <a:solidFill>
                  <a:schemeClr val="tx1">
                    <a:lumMod val="50000"/>
                  </a:schemeClr>
                </a:solidFill>
                <a:latin typeface="Baskerville Old Face" panose="02020602080505020303" pitchFamily="18" charset="0"/>
              </a:rPr>
              <a:t>God helps us to choose the right things. </a:t>
            </a:r>
          </a:p>
          <a:p>
            <a:pPr algn="ctr"/>
            <a:endParaRPr lang="en-GB" sz="2800" dirty="0">
              <a:solidFill>
                <a:schemeClr val="tx1">
                  <a:lumMod val="50000"/>
                </a:schemeClr>
              </a:solidFill>
              <a:latin typeface="Baskerville Old Face" panose="02020602080505020303" pitchFamily="18" charset="0"/>
            </a:endParaRPr>
          </a:p>
          <a:p>
            <a:pPr algn="ctr"/>
            <a:r>
              <a:rPr lang="en-GB" sz="2800" dirty="0">
                <a:solidFill>
                  <a:schemeClr val="tx1">
                    <a:lumMod val="50000"/>
                  </a:schemeClr>
                </a:solidFill>
                <a:latin typeface="Baskerville Old Face" panose="02020602080505020303" pitchFamily="18" charset="0"/>
              </a:rPr>
              <a:t>My hand will always be with you, </a:t>
            </a:r>
          </a:p>
          <a:p>
            <a:pPr algn="ctr"/>
            <a:r>
              <a:rPr lang="en-GB" sz="2800" dirty="0">
                <a:solidFill>
                  <a:schemeClr val="tx1">
                    <a:lumMod val="50000"/>
                  </a:schemeClr>
                </a:solidFill>
                <a:latin typeface="Baskerville Old Face" panose="02020602080505020303" pitchFamily="18" charset="0"/>
              </a:rPr>
              <a:t>And my arm will make you strong. </a:t>
            </a:r>
          </a:p>
          <a:p>
            <a:pPr algn="ctr"/>
            <a:r>
              <a:rPr lang="en-GB" sz="2800" dirty="0">
                <a:solidFill>
                  <a:schemeClr val="tx1">
                    <a:lumMod val="50000"/>
                  </a:schemeClr>
                </a:solidFill>
                <a:latin typeface="Baskerville Old Face" panose="02020602080505020303" pitchFamily="18" charset="0"/>
              </a:rPr>
              <a:t>(From Psalm 88)</a:t>
            </a:r>
          </a:p>
          <a:p>
            <a:pPr algn="ctr"/>
            <a:endParaRPr lang="en-GB" sz="2800" dirty="0">
              <a:solidFill>
                <a:schemeClr val="tx1">
                  <a:lumMod val="50000"/>
                </a:schemeClr>
              </a:solidFill>
              <a:latin typeface="Baskerville Old Face" panose="02020602080505020303" pitchFamily="18" charset="0"/>
            </a:endParaRPr>
          </a:p>
          <a:p>
            <a:pPr algn="ctr"/>
            <a:endParaRPr lang="en-GB" sz="2800" dirty="0">
              <a:solidFill>
                <a:schemeClr val="tx1">
                  <a:lumMod val="50000"/>
                </a:schemeClr>
              </a:solidFill>
              <a:latin typeface="Baskerville Old Face" panose="02020602080505020303" pitchFamily="18" charset="0"/>
            </a:endParaRPr>
          </a:p>
        </p:txBody>
      </p:sp>
      <p:sp>
        <p:nvSpPr>
          <p:cNvPr id="3" name="TextBox 2"/>
          <p:cNvSpPr txBox="1"/>
          <p:nvPr/>
        </p:nvSpPr>
        <p:spPr>
          <a:xfrm>
            <a:off x="827584" y="-16443"/>
            <a:ext cx="7056784" cy="769441"/>
          </a:xfrm>
          <a:prstGeom prst="rect">
            <a:avLst/>
          </a:prstGeom>
          <a:noFill/>
        </p:spPr>
        <p:txBody>
          <a:bodyPr wrap="square" rtlCol="0">
            <a:spAutoFit/>
          </a:bodyPr>
          <a:lstStyle/>
          <a:p>
            <a:pPr algn="ctr"/>
            <a:r>
              <a:rPr lang="en-GB" sz="4400" b="1" u="sng" dirty="0">
                <a:solidFill>
                  <a:schemeClr val="tx1">
                    <a:lumMod val="50000"/>
                  </a:schemeClr>
                </a:solidFill>
                <a:latin typeface="Baskerville Old Face" panose="02020602080505020303" pitchFamily="18" charset="0"/>
              </a:rPr>
              <a:t>Gather - Introduction</a:t>
            </a:r>
          </a:p>
        </p:txBody>
      </p:sp>
      <p:pic>
        <p:nvPicPr>
          <p:cNvPr id="1026" name="Picture 2" descr="A businessman in doubt, having to choose between three different choices indicated by arrows pointing in opposite direction concep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5816" y="4676682"/>
            <a:ext cx="2900156" cy="232677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2135" y="5085184"/>
            <a:ext cx="1290898" cy="1639235"/>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28355" y="5085184"/>
            <a:ext cx="1290898" cy="1639235"/>
          </a:xfrm>
          <a:prstGeom prst="rect">
            <a:avLst/>
          </a:prstGeom>
        </p:spPr>
      </p:pic>
    </p:spTree>
    <p:extLst>
      <p:ext uri="{BB962C8B-B14F-4D97-AF65-F5344CB8AC3E}">
        <p14:creationId xmlns:p14="http://schemas.microsoft.com/office/powerpoint/2010/main" val="10922854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620688"/>
            <a:ext cx="8382419" cy="5693866"/>
          </a:xfrm>
          <a:prstGeom prst="rect">
            <a:avLst/>
          </a:prstGeom>
        </p:spPr>
        <p:txBody>
          <a:bodyPr wrap="square">
            <a:spAutoFit/>
          </a:bodyPr>
          <a:lstStyle/>
          <a:p>
            <a:pPr algn="ctr"/>
            <a:r>
              <a:rPr lang="en-GB" sz="2800" dirty="0">
                <a:solidFill>
                  <a:schemeClr val="tx1">
                    <a:lumMod val="50000"/>
                  </a:schemeClr>
                </a:solidFill>
                <a:latin typeface="Baskerville Old Face" panose="02020602080505020303" pitchFamily="18" charset="0"/>
              </a:rPr>
              <a:t>A reading from the Holy Gospel according to </a:t>
            </a:r>
          </a:p>
          <a:p>
            <a:pPr algn="ctr"/>
            <a:r>
              <a:rPr lang="en-GB" sz="2800" dirty="0">
                <a:solidFill>
                  <a:schemeClr val="tx1">
                    <a:lumMod val="50000"/>
                  </a:schemeClr>
                </a:solidFill>
                <a:latin typeface="Baskerville Old Face" panose="02020602080505020303" pitchFamily="18" charset="0"/>
              </a:rPr>
              <a:t>Saint Mark: (2:23-28)</a:t>
            </a:r>
          </a:p>
          <a:p>
            <a:pPr algn="just"/>
            <a:r>
              <a:rPr lang="en-GB" sz="2800" dirty="0">
                <a:solidFill>
                  <a:schemeClr val="tx1">
                    <a:lumMod val="50000"/>
                  </a:schemeClr>
                </a:solidFill>
                <a:latin typeface="Baskerville Old Face" panose="02020602080505020303" pitchFamily="18" charset="0"/>
              </a:rPr>
              <a:t>Jesus was walking in the country with his disciples one day when they saw some corn growing. The disciples were hungry so they picked some and ate it. </a:t>
            </a:r>
          </a:p>
          <a:p>
            <a:pPr algn="just"/>
            <a:r>
              <a:rPr lang="en-GB" sz="2800" dirty="0">
                <a:solidFill>
                  <a:schemeClr val="tx1">
                    <a:lumMod val="50000"/>
                  </a:schemeClr>
                </a:solidFill>
                <a:latin typeface="Baskerville Old Face" panose="02020602080505020303" pitchFamily="18" charset="0"/>
              </a:rPr>
              <a:t>Some people who saw it said to Jesus, ‘It is against the law to do that on the Sabbath day. Why are they doing it?’</a:t>
            </a:r>
          </a:p>
          <a:p>
            <a:pPr algn="just"/>
            <a:r>
              <a:rPr lang="en-GB" sz="2800" dirty="0">
                <a:solidFill>
                  <a:schemeClr val="tx1">
                    <a:lumMod val="50000"/>
                  </a:schemeClr>
                </a:solidFill>
                <a:latin typeface="Baskerville Old Face" panose="02020602080505020303" pitchFamily="18" charset="0"/>
              </a:rPr>
              <a:t>Jesus answered like this, ‘Sometimes we need to do things. We must always know why we are choosing the things that we do. We must have a good reason for our choices.’ </a:t>
            </a:r>
          </a:p>
          <a:p>
            <a:pPr algn="ctr"/>
            <a:endParaRPr lang="en-GB" sz="2800" dirty="0">
              <a:solidFill>
                <a:schemeClr val="tx1">
                  <a:lumMod val="50000"/>
                </a:schemeClr>
              </a:solidFill>
              <a:latin typeface="Baskerville Old Face" panose="02020602080505020303" pitchFamily="18" charset="0"/>
            </a:endParaRPr>
          </a:p>
          <a:p>
            <a:pPr algn="ctr"/>
            <a:r>
              <a:rPr lang="en-GB" sz="2800" dirty="0">
                <a:solidFill>
                  <a:schemeClr val="tx1">
                    <a:lumMod val="50000"/>
                  </a:schemeClr>
                </a:solidFill>
                <a:latin typeface="Baskerville Old Face" panose="02020602080505020303" pitchFamily="18" charset="0"/>
              </a:rPr>
              <a:t>The Gospel of the Lord. .</a:t>
            </a:r>
          </a:p>
          <a:p>
            <a:pPr algn="ctr"/>
            <a:r>
              <a:rPr lang="en-GB" sz="2800" b="1" i="1" dirty="0">
                <a:solidFill>
                  <a:schemeClr val="tx1">
                    <a:lumMod val="50000"/>
                  </a:schemeClr>
                </a:solidFill>
                <a:latin typeface="Baskerville Old Face" panose="02020602080505020303" pitchFamily="18" charset="0"/>
              </a:rPr>
              <a:t>All: Praise to you, Lord Jesus Christ. </a:t>
            </a:r>
          </a:p>
        </p:txBody>
      </p:sp>
      <p:sp>
        <p:nvSpPr>
          <p:cNvPr id="3" name="TextBox 2"/>
          <p:cNvSpPr txBox="1"/>
          <p:nvPr/>
        </p:nvSpPr>
        <p:spPr>
          <a:xfrm>
            <a:off x="971600" y="0"/>
            <a:ext cx="4824536" cy="646331"/>
          </a:xfrm>
          <a:prstGeom prst="rect">
            <a:avLst/>
          </a:prstGeom>
          <a:noFill/>
        </p:spPr>
        <p:txBody>
          <a:bodyPr wrap="square" rtlCol="0">
            <a:spAutoFit/>
          </a:bodyPr>
          <a:lstStyle/>
          <a:p>
            <a:r>
              <a:rPr lang="en-GB" sz="3600" b="1" u="sng" dirty="0">
                <a:solidFill>
                  <a:schemeClr val="tx1">
                    <a:lumMod val="50000"/>
                  </a:schemeClr>
                </a:solidFill>
                <a:latin typeface="Baskerville Old Face" panose="02020602080505020303" pitchFamily="18" charset="0"/>
              </a:rPr>
              <a:t>Word - Scripture:</a:t>
            </a:r>
          </a:p>
        </p:txBody>
      </p:sp>
      <p:sp>
        <p:nvSpPr>
          <p:cNvPr id="4" name="AutoShape 2" descr="Image result for zacchaeu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solidFill>
                <a:schemeClr val="tx1">
                  <a:lumMod val="50000"/>
                </a:schemeClr>
              </a:solidFill>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88142" y="5396537"/>
            <a:ext cx="1443135" cy="1438625"/>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53018" y="5375640"/>
            <a:ext cx="1464098" cy="1459522"/>
          </a:xfrm>
          <a:prstGeom prst="rect">
            <a:avLst/>
          </a:prstGeom>
        </p:spPr>
      </p:pic>
    </p:spTree>
    <p:extLst>
      <p:ext uri="{BB962C8B-B14F-4D97-AF65-F5344CB8AC3E}">
        <p14:creationId xmlns:p14="http://schemas.microsoft.com/office/powerpoint/2010/main" val="40816541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64987" y="1102097"/>
            <a:ext cx="8352928" cy="2554545"/>
          </a:xfrm>
          <a:prstGeom prst="rect">
            <a:avLst/>
          </a:prstGeom>
        </p:spPr>
        <p:txBody>
          <a:bodyPr wrap="square">
            <a:spAutoFit/>
          </a:bodyPr>
          <a:lstStyle/>
          <a:p>
            <a:pPr algn="just"/>
            <a:r>
              <a:rPr lang="en-GB" sz="3200" dirty="0">
                <a:solidFill>
                  <a:schemeClr val="tx1">
                    <a:lumMod val="50000"/>
                  </a:schemeClr>
                </a:solidFill>
                <a:latin typeface="Baskerville Old Face" panose="02020602080505020303" pitchFamily="18" charset="0"/>
              </a:rPr>
              <a:t>Again today, the readings are giving us the message that we need to understand that we should do things for a good reason and we need to know what that reason is. </a:t>
            </a:r>
          </a:p>
          <a:p>
            <a:endParaRPr lang="en-GB" sz="3200" dirty="0">
              <a:solidFill>
                <a:schemeClr val="tx1">
                  <a:lumMod val="50000"/>
                </a:schemeClr>
              </a:solidFill>
              <a:latin typeface="Baskerville Old Face" panose="02020602080505020303" pitchFamily="18" charset="0"/>
            </a:endParaRPr>
          </a:p>
        </p:txBody>
      </p:sp>
      <p:sp>
        <p:nvSpPr>
          <p:cNvPr id="5" name="TextBox 4"/>
          <p:cNvSpPr txBox="1"/>
          <p:nvPr/>
        </p:nvSpPr>
        <p:spPr>
          <a:xfrm>
            <a:off x="683568" y="332656"/>
            <a:ext cx="4824536" cy="769441"/>
          </a:xfrm>
          <a:prstGeom prst="rect">
            <a:avLst/>
          </a:prstGeom>
          <a:noFill/>
        </p:spPr>
        <p:txBody>
          <a:bodyPr wrap="square" rtlCol="0">
            <a:spAutoFit/>
          </a:bodyPr>
          <a:lstStyle/>
          <a:p>
            <a:r>
              <a:rPr lang="en-GB" sz="4400" b="1" u="sng" dirty="0">
                <a:solidFill>
                  <a:schemeClr val="tx1">
                    <a:lumMod val="50000"/>
                  </a:schemeClr>
                </a:solidFill>
                <a:latin typeface="Baskerville Old Face" panose="02020602080505020303" pitchFamily="18" charset="0"/>
              </a:rPr>
              <a:t>Reflection:</a:t>
            </a:r>
          </a:p>
        </p:txBody>
      </p:sp>
      <p:sp>
        <p:nvSpPr>
          <p:cNvPr id="6" name="Rectangle 5"/>
          <p:cNvSpPr/>
          <p:nvPr/>
        </p:nvSpPr>
        <p:spPr>
          <a:xfrm>
            <a:off x="681011" y="4472400"/>
            <a:ext cx="3960440" cy="2246769"/>
          </a:xfrm>
          <a:prstGeom prst="rect">
            <a:avLst/>
          </a:prstGeom>
          <a:ln>
            <a:solidFill>
              <a:schemeClr val="bg1"/>
            </a:solidFill>
          </a:ln>
        </p:spPr>
        <p:txBody>
          <a:bodyPr wrap="square">
            <a:spAutoFit/>
          </a:bodyPr>
          <a:lstStyle/>
          <a:p>
            <a:pPr algn="ctr"/>
            <a:r>
              <a:rPr lang="en-GB" sz="2800" dirty="0">
                <a:solidFill>
                  <a:schemeClr val="tx1">
                    <a:lumMod val="50000"/>
                  </a:schemeClr>
                </a:solidFill>
                <a:latin typeface="Baskerville Old Face" panose="02020602080505020303" pitchFamily="18" charset="0"/>
              </a:rPr>
              <a:t>God is always with us to help us make the right choices and to understand why we should choose certain things. </a:t>
            </a:r>
          </a:p>
        </p:txBody>
      </p:sp>
      <p:pic>
        <p:nvPicPr>
          <p:cNvPr id="2050" name="Picture 2" descr="A businessman in doubt, having to choose between three different choices indicated by arrows pointing in opposite direction concep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10127" y="4398940"/>
            <a:ext cx="3324225" cy="2667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75763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8560" y="0"/>
            <a:ext cx="3384376" cy="1200329"/>
          </a:xfrm>
          <a:prstGeom prst="rect">
            <a:avLst/>
          </a:prstGeom>
          <a:noFill/>
        </p:spPr>
        <p:txBody>
          <a:bodyPr wrap="square" rtlCol="0">
            <a:spAutoFit/>
          </a:bodyPr>
          <a:lstStyle/>
          <a:p>
            <a:pPr algn="ctr"/>
            <a:r>
              <a:rPr lang="en-GB" sz="3600" u="sng" dirty="0">
                <a:solidFill>
                  <a:schemeClr val="tx1">
                    <a:lumMod val="50000"/>
                  </a:schemeClr>
                </a:solidFill>
                <a:latin typeface="Baskerville Old Face" panose="02020602080505020303" pitchFamily="18" charset="0"/>
              </a:rPr>
              <a:t>Response:</a:t>
            </a:r>
          </a:p>
          <a:p>
            <a:pPr algn="ctr"/>
            <a:endParaRPr lang="en-GB" sz="3600" dirty="0">
              <a:solidFill>
                <a:schemeClr val="tx1">
                  <a:lumMod val="50000"/>
                </a:schemeClr>
              </a:solidFill>
              <a:latin typeface="Lucida Handwriting" panose="03010101010101010101" pitchFamily="66" charset="0"/>
            </a:endParaRPr>
          </a:p>
        </p:txBody>
      </p:sp>
      <p:sp>
        <p:nvSpPr>
          <p:cNvPr id="10" name="Rectangle 9"/>
          <p:cNvSpPr/>
          <p:nvPr/>
        </p:nvSpPr>
        <p:spPr>
          <a:xfrm>
            <a:off x="162396" y="671452"/>
            <a:ext cx="8780591" cy="1815882"/>
          </a:xfrm>
          <a:prstGeom prst="rect">
            <a:avLst/>
          </a:prstGeom>
        </p:spPr>
        <p:txBody>
          <a:bodyPr wrap="square">
            <a:spAutoFit/>
          </a:bodyPr>
          <a:lstStyle/>
          <a:p>
            <a:pPr algn="ctr"/>
            <a:r>
              <a:rPr lang="en-GB" sz="2800" dirty="0">
                <a:solidFill>
                  <a:schemeClr val="tx1">
                    <a:lumMod val="50000"/>
                  </a:schemeClr>
                </a:solidFill>
                <a:latin typeface="Baskerville Old Face" panose="02020602080505020303" pitchFamily="18" charset="0"/>
              </a:rPr>
              <a:t>Let’s think about how God helps us to make the right choices. </a:t>
            </a:r>
          </a:p>
          <a:p>
            <a:pPr algn="ctr"/>
            <a:r>
              <a:rPr lang="en-GB" sz="2800" dirty="0">
                <a:solidFill>
                  <a:schemeClr val="tx1">
                    <a:lumMod val="50000"/>
                  </a:schemeClr>
                </a:solidFill>
                <a:latin typeface="Baskerville Old Face" panose="02020602080505020303" pitchFamily="18" charset="0"/>
              </a:rPr>
              <a:t>Who teaches us right from wrong? </a:t>
            </a:r>
          </a:p>
          <a:p>
            <a:pPr algn="ctr"/>
            <a:endParaRPr lang="en-GB" sz="2800" dirty="0">
              <a:solidFill>
                <a:schemeClr val="tx1">
                  <a:lumMod val="50000"/>
                </a:schemeClr>
              </a:solidFill>
              <a:latin typeface="Baskerville Old Face" panose="02020602080505020303" pitchFamily="18" charset="0"/>
            </a:endParaRPr>
          </a:p>
        </p:txBody>
      </p:sp>
      <p:sp>
        <p:nvSpPr>
          <p:cNvPr id="11" name="Rectangle 10"/>
          <p:cNvSpPr/>
          <p:nvPr/>
        </p:nvSpPr>
        <p:spPr>
          <a:xfrm>
            <a:off x="2381147" y="2710269"/>
            <a:ext cx="6548342" cy="2677656"/>
          </a:xfrm>
          <a:prstGeom prst="rect">
            <a:avLst/>
          </a:prstGeom>
        </p:spPr>
        <p:txBody>
          <a:bodyPr wrap="square">
            <a:spAutoFit/>
          </a:bodyPr>
          <a:lstStyle/>
          <a:p>
            <a:pPr algn="ctr"/>
            <a:r>
              <a:rPr lang="en-GB" sz="2800" dirty="0">
                <a:solidFill>
                  <a:schemeClr val="tx1">
                    <a:lumMod val="50000"/>
                  </a:schemeClr>
                </a:solidFill>
                <a:latin typeface="Baskerville Old Face" panose="02020602080505020303" pitchFamily="18" charset="0"/>
              </a:rPr>
              <a:t>Have you ever made a wrong choice </a:t>
            </a:r>
          </a:p>
          <a:p>
            <a:pPr algn="ctr"/>
            <a:r>
              <a:rPr lang="en-GB" sz="2800" dirty="0">
                <a:solidFill>
                  <a:schemeClr val="tx1">
                    <a:lumMod val="50000"/>
                  </a:schemeClr>
                </a:solidFill>
                <a:latin typeface="Baskerville Old Face" panose="02020602080505020303" pitchFamily="18" charset="0"/>
              </a:rPr>
              <a:t>by accident or on purpose? </a:t>
            </a:r>
          </a:p>
          <a:p>
            <a:pPr algn="ctr"/>
            <a:r>
              <a:rPr lang="en-GB" sz="2800" dirty="0">
                <a:solidFill>
                  <a:schemeClr val="tx1">
                    <a:lumMod val="50000"/>
                  </a:schemeClr>
                </a:solidFill>
                <a:latin typeface="Baskerville Old Face" panose="02020602080505020303" pitchFamily="18" charset="0"/>
              </a:rPr>
              <a:t>If so, you could pray the I Confess, </a:t>
            </a:r>
          </a:p>
          <a:p>
            <a:pPr algn="ctr"/>
            <a:r>
              <a:rPr lang="en-GB" sz="2800" dirty="0">
                <a:solidFill>
                  <a:schemeClr val="tx1">
                    <a:lumMod val="50000"/>
                  </a:schemeClr>
                </a:solidFill>
                <a:latin typeface="Baskerville Old Face" panose="02020602080505020303" pitchFamily="18" charset="0"/>
              </a:rPr>
              <a:t>which is also known as The Confiteor </a:t>
            </a:r>
          </a:p>
          <a:p>
            <a:pPr algn="ctr"/>
            <a:r>
              <a:rPr lang="en-GB" sz="2800" dirty="0">
                <a:solidFill>
                  <a:schemeClr val="tx1">
                    <a:lumMod val="50000"/>
                  </a:schemeClr>
                </a:solidFill>
                <a:latin typeface="Baskerville Old Face" panose="02020602080505020303" pitchFamily="18" charset="0"/>
              </a:rPr>
              <a:t>(next page). </a:t>
            </a:r>
          </a:p>
          <a:p>
            <a:pPr algn="ctr"/>
            <a:endParaRPr lang="en-GB" sz="2800" dirty="0">
              <a:solidFill>
                <a:schemeClr val="tx1">
                  <a:lumMod val="50000"/>
                </a:schemeClr>
              </a:solidFill>
              <a:latin typeface="Baskerville Old Face" panose="02020602080505020303" pitchFamily="18" charset="0"/>
            </a:endParaRPr>
          </a:p>
        </p:txBody>
      </p:sp>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7580" y="2539240"/>
            <a:ext cx="2143125" cy="2143125"/>
          </a:xfrm>
          <a:prstGeom prst="rect">
            <a:avLst/>
          </a:prstGeom>
        </p:spPr>
      </p:pic>
      <p:sp>
        <p:nvSpPr>
          <p:cNvPr id="13" name="Rectangle 12"/>
          <p:cNvSpPr/>
          <p:nvPr/>
        </p:nvSpPr>
        <p:spPr>
          <a:xfrm>
            <a:off x="708943" y="4951382"/>
            <a:ext cx="5385258" cy="2246769"/>
          </a:xfrm>
          <a:prstGeom prst="rect">
            <a:avLst/>
          </a:prstGeom>
        </p:spPr>
        <p:txBody>
          <a:bodyPr wrap="square">
            <a:spAutoFit/>
          </a:bodyPr>
          <a:lstStyle/>
          <a:p>
            <a:pPr algn="ctr"/>
            <a:r>
              <a:rPr lang="en-GB" sz="2800" dirty="0">
                <a:solidFill>
                  <a:schemeClr val="tx1">
                    <a:lumMod val="50000"/>
                  </a:schemeClr>
                </a:solidFill>
                <a:latin typeface="Baskerville Old Face" panose="02020602080505020303" pitchFamily="18" charset="0"/>
              </a:rPr>
              <a:t>Let’s say a silent prayer in our hearts, either asking for forgiveness or asking for strength to make the right choices in the future. </a:t>
            </a:r>
          </a:p>
          <a:p>
            <a:pPr algn="ctr"/>
            <a:r>
              <a:rPr lang="en-GB" sz="2800" dirty="0">
                <a:solidFill>
                  <a:schemeClr val="tx1">
                    <a:lumMod val="50000"/>
                  </a:schemeClr>
                </a:solidFill>
                <a:latin typeface="Baskerville Old Face" panose="02020602080505020303" pitchFamily="18" charset="0"/>
              </a:rPr>
              <a:t> </a:t>
            </a:r>
          </a:p>
        </p:txBody>
      </p:sp>
      <p:pic>
        <p:nvPicPr>
          <p:cNvPr id="14" name="Picture 4" descr="http://www.teachersofgod.org/wp-content/uploads/2015/02/tumblr_m8ez4dMuCr1rwwz0zo1_40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67825" y="4951382"/>
            <a:ext cx="2675162" cy="17656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18851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descr="Image result for zacchaeu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 name="Rectangle 4"/>
          <p:cNvSpPr/>
          <p:nvPr/>
        </p:nvSpPr>
        <p:spPr>
          <a:xfrm>
            <a:off x="1115616" y="6021288"/>
            <a:ext cx="7344816" cy="707886"/>
          </a:xfrm>
          <a:prstGeom prst="rect">
            <a:avLst/>
          </a:prstGeom>
        </p:spPr>
        <p:txBody>
          <a:bodyPr wrap="square">
            <a:spAutoFit/>
          </a:bodyPr>
          <a:lstStyle/>
          <a:p>
            <a:pPr algn="ctr"/>
            <a:r>
              <a:rPr lang="en-GB" sz="2000" b="1" dirty="0">
                <a:solidFill>
                  <a:schemeClr val="tx1">
                    <a:lumMod val="95000"/>
                  </a:schemeClr>
                </a:solidFill>
                <a:latin typeface="Baskerville Old Face" panose="02020602080505020303" pitchFamily="18" charset="0"/>
              </a:rPr>
              <a:t>In the name of the Father, and of the Son, and of the Holy Spirit. Amen. </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1720" y="191820"/>
            <a:ext cx="4824536" cy="6513124"/>
          </a:xfrm>
          <a:prstGeom prst="rect">
            <a:avLst/>
          </a:prstGeom>
        </p:spPr>
      </p:pic>
    </p:spTree>
    <p:extLst>
      <p:ext uri="{BB962C8B-B14F-4D97-AF65-F5344CB8AC3E}">
        <p14:creationId xmlns:p14="http://schemas.microsoft.com/office/powerpoint/2010/main" val="21260147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83568" y="332656"/>
            <a:ext cx="4824536" cy="769441"/>
          </a:xfrm>
          <a:prstGeom prst="rect">
            <a:avLst/>
          </a:prstGeom>
          <a:noFill/>
        </p:spPr>
        <p:txBody>
          <a:bodyPr wrap="square" rtlCol="0">
            <a:spAutoFit/>
          </a:bodyPr>
          <a:lstStyle/>
          <a:p>
            <a:r>
              <a:rPr lang="en-GB" sz="4400" b="1" u="sng" dirty="0">
                <a:solidFill>
                  <a:schemeClr val="tx1">
                    <a:lumMod val="50000"/>
                  </a:schemeClr>
                </a:solidFill>
                <a:latin typeface="Baskerville Old Face" panose="02020602080505020303" pitchFamily="18" charset="0"/>
              </a:rPr>
              <a:t>Going Forth:</a:t>
            </a:r>
          </a:p>
        </p:txBody>
      </p:sp>
      <p:sp>
        <p:nvSpPr>
          <p:cNvPr id="4" name="AutoShape 2" descr="Image result for zacchaeu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 name="Rectangle 1"/>
          <p:cNvSpPr/>
          <p:nvPr/>
        </p:nvSpPr>
        <p:spPr>
          <a:xfrm>
            <a:off x="1115616" y="1040412"/>
            <a:ext cx="7488832" cy="3539430"/>
          </a:xfrm>
          <a:prstGeom prst="rect">
            <a:avLst/>
          </a:prstGeom>
        </p:spPr>
        <p:txBody>
          <a:bodyPr wrap="square">
            <a:spAutoFit/>
          </a:bodyPr>
          <a:lstStyle/>
          <a:p>
            <a:pPr algn="ctr"/>
            <a:r>
              <a:rPr lang="en-GB" sz="3200" dirty="0">
                <a:solidFill>
                  <a:schemeClr val="tx1">
                    <a:lumMod val="50000"/>
                  </a:schemeClr>
                </a:solidFill>
                <a:latin typeface="Baskerville Old Face" panose="02020602080505020303" pitchFamily="18" charset="0"/>
              </a:rPr>
              <a:t>As we finish our Collective Worship this afternoon, let us remember that God helps us to choose right from wrong, and gives us people in our lives who will help us to make the right choices. </a:t>
            </a:r>
          </a:p>
          <a:p>
            <a:pPr algn="ctr"/>
            <a:r>
              <a:rPr lang="en-GB" sz="3200" dirty="0">
                <a:solidFill>
                  <a:schemeClr val="tx1">
                    <a:lumMod val="50000"/>
                  </a:schemeClr>
                </a:solidFill>
                <a:latin typeface="Baskerville Old Face" panose="02020602080505020303" pitchFamily="18" charset="0"/>
              </a:rPr>
              <a:t> </a:t>
            </a:r>
          </a:p>
          <a:p>
            <a:pPr algn="ctr"/>
            <a:r>
              <a:rPr lang="en-GB" sz="3200" dirty="0">
                <a:solidFill>
                  <a:schemeClr val="tx1">
                    <a:lumMod val="50000"/>
                  </a:schemeClr>
                </a:solidFill>
                <a:latin typeface="Baskerville Old Face" panose="02020602080505020303" pitchFamily="18" charset="0"/>
              </a:rPr>
              <a:t>Let us say our home time prayer together.  </a:t>
            </a:r>
          </a:p>
        </p:txBody>
      </p:sp>
      <p:sp>
        <p:nvSpPr>
          <p:cNvPr id="5" name="Rectangle 4"/>
          <p:cNvSpPr/>
          <p:nvPr/>
        </p:nvSpPr>
        <p:spPr>
          <a:xfrm>
            <a:off x="1115616" y="6021288"/>
            <a:ext cx="7344816" cy="707886"/>
          </a:xfrm>
          <a:prstGeom prst="rect">
            <a:avLst/>
          </a:prstGeom>
        </p:spPr>
        <p:txBody>
          <a:bodyPr wrap="square">
            <a:spAutoFit/>
          </a:bodyPr>
          <a:lstStyle/>
          <a:p>
            <a:pPr algn="ctr"/>
            <a:r>
              <a:rPr lang="en-GB" sz="2000" b="1" dirty="0">
                <a:solidFill>
                  <a:schemeClr val="tx1">
                    <a:lumMod val="95000"/>
                  </a:schemeClr>
                </a:solidFill>
                <a:latin typeface="Baskerville Old Face" panose="02020602080505020303" pitchFamily="18" charset="0"/>
              </a:rPr>
              <a:t>In the name of the Father, and of the Son, and of the Holy Spirit. Amen. </a:t>
            </a:r>
          </a:p>
        </p:txBody>
      </p:sp>
      <p:pic>
        <p:nvPicPr>
          <p:cNvPr id="9" name="Picture 2" descr="A businessman in doubt, having to choose between three different choices indicated by arrows pointing in opposite direction concep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89118" y="4581128"/>
            <a:ext cx="3324225" cy="2667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48036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4" descr="Image result for forgivenes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7784" y="908720"/>
            <a:ext cx="3960440" cy="5029130"/>
          </a:xfrm>
          <a:prstGeom prst="rect">
            <a:avLst/>
          </a:prstGeom>
        </p:spPr>
      </p:pic>
    </p:spTree>
    <p:extLst>
      <p:ext uri="{BB962C8B-B14F-4D97-AF65-F5344CB8AC3E}">
        <p14:creationId xmlns:p14="http://schemas.microsoft.com/office/powerpoint/2010/main" val="116005206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511</TotalTime>
  <Words>419</Words>
  <Application>Microsoft Office PowerPoint</Application>
  <PresentationFormat>On-screen Show (4:3)</PresentationFormat>
  <Paragraphs>38</Paragraphs>
  <Slides>8</Slides>
  <Notes>0</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Baskerville Old Face</vt:lpstr>
      <vt:lpstr>Calibri</vt:lpstr>
      <vt:lpstr>Lucida Handwriting</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 Proctor</dc:creator>
  <cp:lastModifiedBy>J.Botham</cp:lastModifiedBy>
  <cp:revision>62</cp:revision>
  <cp:lastPrinted>2017-03-28T08:37:47Z</cp:lastPrinted>
  <dcterms:created xsi:type="dcterms:W3CDTF">2015-03-21T15:33:20Z</dcterms:created>
  <dcterms:modified xsi:type="dcterms:W3CDTF">2020-01-10T10:11:33Z</dcterms:modified>
</cp:coreProperties>
</file>