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9"/>
  </p:handoutMasterIdLst>
  <p:sldIdLst>
    <p:sldId id="258" r:id="rId2"/>
    <p:sldId id="257" r:id="rId3"/>
    <p:sldId id="259" r:id="rId4"/>
    <p:sldId id="262" r:id="rId5"/>
    <p:sldId id="256" r:id="rId6"/>
    <p:sldId id="263" r:id="rId7"/>
    <p:sldId id="264" r:id="rId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162437D-A053-417F-A7DE-CAE1EDDE916E}" type="datetimeFigureOut">
              <a:rPr lang="en-GB" smtClean="0"/>
              <a:t>10/01/2020</a:t>
            </a:fld>
            <a:endParaRPr lang="en-GB"/>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A0656311-12F8-489E-9EA3-7D7C2BF9E847}" type="slidenum">
              <a:rPr lang="en-GB" smtClean="0"/>
              <a:t>‹#›</a:t>
            </a:fld>
            <a:endParaRPr lang="en-GB"/>
          </a:p>
        </p:txBody>
      </p:sp>
    </p:spTree>
    <p:extLst>
      <p:ext uri="{BB962C8B-B14F-4D97-AF65-F5344CB8AC3E}">
        <p14:creationId xmlns:p14="http://schemas.microsoft.com/office/powerpoint/2010/main" val="236665804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D891CAA-0AE1-4082-86BC-6EE291440D9C}" type="datetimeFigureOut">
              <a:rPr lang="en-GB" smtClean="0"/>
              <a:t>10/01/2020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2189099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D891CAA-0AE1-4082-86BC-6EE291440D9C}" type="datetimeFigureOut">
              <a:rPr lang="en-GB" smtClean="0"/>
              <a:t>10/01/2020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2626256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D891CAA-0AE1-4082-86BC-6EE291440D9C}" type="datetimeFigureOut">
              <a:rPr lang="en-GB" smtClean="0"/>
              <a:t>10/01/2020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3446168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D891CAA-0AE1-4082-86BC-6EE291440D9C}" type="datetimeFigureOut">
              <a:rPr lang="en-GB" smtClean="0"/>
              <a:t>10/01/2020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1033401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D891CAA-0AE1-4082-86BC-6EE291440D9C}" type="datetimeFigureOut">
              <a:rPr lang="en-GB" smtClean="0"/>
              <a:t>10/01/2020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1164498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D891CAA-0AE1-4082-86BC-6EE291440D9C}" type="datetimeFigureOut">
              <a:rPr lang="en-GB" smtClean="0"/>
              <a:t>10/01/2020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4168203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D891CAA-0AE1-4082-86BC-6EE291440D9C}" type="datetimeFigureOut">
              <a:rPr lang="en-GB" smtClean="0"/>
              <a:t>10/01/2020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3284246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D891CAA-0AE1-4082-86BC-6EE291440D9C}" type="datetimeFigureOut">
              <a:rPr lang="en-GB" smtClean="0"/>
              <a:t>10/01/2020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15830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891CAA-0AE1-4082-86BC-6EE291440D9C}" type="datetimeFigureOut">
              <a:rPr lang="en-GB" smtClean="0"/>
              <a:t>10/01/2020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3233290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D891CAA-0AE1-4082-86BC-6EE291440D9C}" type="datetimeFigureOut">
              <a:rPr lang="en-GB" smtClean="0"/>
              <a:t>10/01/2020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1315545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D891CAA-0AE1-4082-86BC-6EE291440D9C}" type="datetimeFigureOut">
              <a:rPr lang="en-GB" smtClean="0"/>
              <a:t>10/01/2020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30DB81B-B4A4-4BD0-A56D-DAD7311B618C}" type="slidenum">
              <a:rPr lang="en-GB" smtClean="0"/>
              <a:t>‹#›</a:t>
            </a:fld>
            <a:endParaRPr lang="en-GB"/>
          </a:p>
        </p:txBody>
      </p:sp>
    </p:spTree>
    <p:extLst>
      <p:ext uri="{BB962C8B-B14F-4D97-AF65-F5344CB8AC3E}">
        <p14:creationId xmlns:p14="http://schemas.microsoft.com/office/powerpoint/2010/main" val="675416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891CAA-0AE1-4082-86BC-6EE291440D9C}" type="datetimeFigureOut">
              <a:rPr lang="en-GB" smtClean="0"/>
              <a:t>10/01/2020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0DB81B-B4A4-4BD0-A56D-DAD7311B618C}" type="slidenum">
              <a:rPr lang="en-GB" smtClean="0"/>
              <a:t>‹#›</a:t>
            </a:fld>
            <a:endParaRPr lang="en-GB"/>
          </a:p>
        </p:txBody>
      </p:sp>
    </p:spTree>
    <p:extLst>
      <p:ext uri="{BB962C8B-B14F-4D97-AF65-F5344CB8AC3E}">
        <p14:creationId xmlns:p14="http://schemas.microsoft.com/office/powerpoint/2010/main" val="295256470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gif"/><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descr="Image result for forgiven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p:nvSpPr>
        <p:spPr>
          <a:xfrm>
            <a:off x="460375" y="-27740"/>
            <a:ext cx="7056784" cy="769441"/>
          </a:xfrm>
          <a:prstGeom prst="rect">
            <a:avLst/>
          </a:prstGeom>
          <a:noFill/>
        </p:spPr>
        <p:txBody>
          <a:bodyPr wrap="square" rtlCol="0">
            <a:spAutoFit/>
          </a:bodyPr>
          <a:lstStyle/>
          <a:p>
            <a:r>
              <a:rPr lang="en-GB" sz="4400" b="1" u="sng" dirty="0">
                <a:solidFill>
                  <a:schemeClr val="tx1">
                    <a:lumMod val="50000"/>
                  </a:schemeClr>
                </a:solidFill>
                <a:latin typeface="Baskerville Old Face" panose="02020602080505020303" pitchFamily="18" charset="0"/>
              </a:rPr>
              <a:t>Friday</a:t>
            </a:r>
          </a:p>
        </p:txBody>
      </p:sp>
      <p:pic>
        <p:nvPicPr>
          <p:cNvPr id="5" name="Sacred Heart of Jesus">
            <a:hlinkClick r:id="" action="ppaction://media"/>
            <a:extLst>
              <a:ext uri="{FF2B5EF4-FFF2-40B4-BE49-F238E27FC236}">
                <a16:creationId xmlns:a16="http://schemas.microsoft.com/office/drawing/2014/main" id="{3C1BE9D9-97CE-4186-81A6-5DFCBEDA1D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956376" y="248824"/>
            <a:ext cx="609600" cy="6096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5776" y="1340768"/>
            <a:ext cx="3960440" cy="5029130"/>
          </a:xfrm>
          <a:prstGeom prst="rect">
            <a:avLst/>
          </a:prstGeom>
        </p:spPr>
      </p:pic>
    </p:spTree>
    <p:extLst>
      <p:ext uri="{BB962C8B-B14F-4D97-AF65-F5344CB8AC3E}">
        <p14:creationId xmlns:p14="http://schemas.microsoft.com/office/powerpoint/2010/main" val="300698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6218" y="980728"/>
            <a:ext cx="8568952" cy="3970318"/>
          </a:xfrm>
          <a:prstGeom prst="rect">
            <a:avLst/>
          </a:prstGeom>
        </p:spPr>
        <p:txBody>
          <a:bodyPr wrap="square">
            <a:spAutoFit/>
          </a:bodyPr>
          <a:lstStyle/>
          <a:p>
            <a:pPr algn="ctr"/>
            <a:r>
              <a:rPr lang="en-GB" sz="2800" dirty="0">
                <a:solidFill>
                  <a:schemeClr val="tx1">
                    <a:lumMod val="50000"/>
                  </a:schemeClr>
                </a:solidFill>
                <a:latin typeface="Baskerville Old Face" panose="02020602080505020303" pitchFamily="18" charset="0"/>
              </a:rPr>
              <a:t>Let us make a thoughtful sign of the cross together. </a:t>
            </a:r>
          </a:p>
          <a:p>
            <a:pPr algn="ctr"/>
            <a:endParaRPr lang="en-GB" sz="2800" dirty="0">
              <a:solidFill>
                <a:schemeClr val="tx1">
                  <a:lumMod val="50000"/>
                </a:schemeClr>
              </a:solidFill>
              <a:latin typeface="Baskerville Old Face" panose="02020602080505020303" pitchFamily="18" charset="0"/>
            </a:endParaRPr>
          </a:p>
          <a:p>
            <a:pPr algn="ctr"/>
            <a:r>
              <a:rPr lang="en-GB" sz="2800" dirty="0">
                <a:solidFill>
                  <a:schemeClr val="tx1">
                    <a:lumMod val="50000"/>
                  </a:schemeClr>
                </a:solidFill>
                <a:latin typeface="Baskerville Old Face" panose="02020602080505020303" pitchFamily="18" charset="0"/>
              </a:rPr>
              <a:t>Today we remember that God has entrusted us with the news about his son, Jesus. </a:t>
            </a:r>
          </a:p>
          <a:p>
            <a:pPr algn="ctr"/>
            <a:endParaRPr lang="en-GB" sz="2800" dirty="0">
              <a:solidFill>
                <a:schemeClr val="tx1">
                  <a:lumMod val="50000"/>
                </a:schemeClr>
              </a:solidFill>
              <a:latin typeface="Baskerville Old Face" panose="02020602080505020303" pitchFamily="18" charset="0"/>
            </a:endParaRPr>
          </a:p>
          <a:p>
            <a:pPr algn="ctr"/>
            <a:endParaRPr lang="en-GB" sz="2800" dirty="0">
              <a:solidFill>
                <a:schemeClr val="tx1">
                  <a:lumMod val="50000"/>
                </a:schemeClr>
              </a:solidFill>
              <a:latin typeface="Baskerville Old Face" panose="02020602080505020303" pitchFamily="18" charset="0"/>
            </a:endParaRPr>
          </a:p>
          <a:p>
            <a:pPr algn="ctr"/>
            <a:endParaRPr lang="en-GB" sz="2800" dirty="0">
              <a:solidFill>
                <a:schemeClr val="tx1">
                  <a:lumMod val="50000"/>
                </a:schemeClr>
              </a:solidFill>
              <a:latin typeface="Baskerville Old Face" panose="02020602080505020303" pitchFamily="18" charset="0"/>
            </a:endParaRPr>
          </a:p>
          <a:p>
            <a:pPr algn="ctr"/>
            <a:endParaRPr lang="en-GB" sz="2800" dirty="0">
              <a:solidFill>
                <a:schemeClr val="tx1">
                  <a:lumMod val="50000"/>
                </a:schemeClr>
              </a:solidFill>
              <a:latin typeface="Baskerville Old Face" panose="02020602080505020303" pitchFamily="18" charset="0"/>
            </a:endParaRPr>
          </a:p>
          <a:p>
            <a:pPr algn="ctr"/>
            <a:endParaRPr lang="en-GB" sz="2800" dirty="0">
              <a:solidFill>
                <a:schemeClr val="tx1">
                  <a:lumMod val="50000"/>
                </a:schemeClr>
              </a:solidFill>
              <a:latin typeface="Baskerville Old Face" panose="02020602080505020303" pitchFamily="18" charset="0"/>
            </a:endParaRPr>
          </a:p>
        </p:txBody>
      </p:sp>
      <p:sp>
        <p:nvSpPr>
          <p:cNvPr id="3" name="TextBox 2"/>
          <p:cNvSpPr txBox="1"/>
          <p:nvPr/>
        </p:nvSpPr>
        <p:spPr>
          <a:xfrm>
            <a:off x="827584" y="-16443"/>
            <a:ext cx="7056784" cy="769441"/>
          </a:xfrm>
          <a:prstGeom prst="rect">
            <a:avLst/>
          </a:prstGeom>
          <a:noFill/>
        </p:spPr>
        <p:txBody>
          <a:bodyPr wrap="square" rtlCol="0">
            <a:spAutoFit/>
          </a:bodyPr>
          <a:lstStyle/>
          <a:p>
            <a:pPr algn="ctr"/>
            <a:r>
              <a:rPr lang="en-GB" sz="4400" b="1" u="sng" dirty="0">
                <a:solidFill>
                  <a:schemeClr val="tx1">
                    <a:lumMod val="50000"/>
                  </a:schemeClr>
                </a:solidFill>
                <a:latin typeface="Baskerville Old Face" panose="02020602080505020303" pitchFamily="18" charset="0"/>
              </a:rPr>
              <a:t>Gather - Introduction</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6459" y="3797480"/>
            <a:ext cx="3948469" cy="2762592"/>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6217" y="4731506"/>
            <a:ext cx="1440160" cy="1828775"/>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5009" y="4709268"/>
            <a:ext cx="1440160" cy="1828775"/>
          </a:xfrm>
          <a:prstGeom prst="rect">
            <a:avLst/>
          </a:prstGeom>
        </p:spPr>
      </p:pic>
    </p:spTree>
    <p:extLst>
      <p:ext uri="{BB962C8B-B14F-4D97-AF65-F5344CB8AC3E}">
        <p14:creationId xmlns:p14="http://schemas.microsoft.com/office/powerpoint/2010/main" val="1092285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620688"/>
            <a:ext cx="8382419" cy="5755422"/>
          </a:xfrm>
          <a:prstGeom prst="rect">
            <a:avLst/>
          </a:prstGeom>
        </p:spPr>
        <p:txBody>
          <a:bodyPr wrap="square">
            <a:spAutoFit/>
          </a:bodyPr>
          <a:lstStyle/>
          <a:p>
            <a:pPr algn="ctr"/>
            <a:r>
              <a:rPr lang="en-GB" sz="2800" dirty="0">
                <a:solidFill>
                  <a:schemeClr val="tx1">
                    <a:lumMod val="50000"/>
                  </a:schemeClr>
                </a:solidFill>
                <a:latin typeface="Baskerville Old Face" panose="02020602080505020303" pitchFamily="18" charset="0"/>
              </a:rPr>
              <a:t>A reading from the Holy Gospel according to </a:t>
            </a:r>
          </a:p>
          <a:p>
            <a:pPr algn="ctr"/>
            <a:r>
              <a:rPr lang="en-GB" sz="2800" dirty="0">
                <a:solidFill>
                  <a:schemeClr val="tx1">
                    <a:lumMod val="50000"/>
                  </a:schemeClr>
                </a:solidFill>
                <a:latin typeface="Baskerville Old Face" panose="02020602080505020303" pitchFamily="18" charset="0"/>
              </a:rPr>
              <a:t>Saint Mark: (3:13-19)</a:t>
            </a:r>
          </a:p>
          <a:p>
            <a:pPr algn="ctr"/>
            <a:endParaRPr lang="en-GB" sz="2800" dirty="0">
              <a:solidFill>
                <a:schemeClr val="tx1">
                  <a:lumMod val="50000"/>
                </a:schemeClr>
              </a:solidFill>
              <a:latin typeface="Baskerville Old Face" panose="02020602080505020303" pitchFamily="18" charset="0"/>
            </a:endParaRPr>
          </a:p>
          <a:p>
            <a:pPr algn="ctr"/>
            <a:r>
              <a:rPr lang="en-GB" sz="3600" dirty="0">
                <a:solidFill>
                  <a:schemeClr val="tx1">
                    <a:lumMod val="50000"/>
                  </a:schemeClr>
                </a:solidFill>
                <a:latin typeface="Baskerville Old Face" panose="02020602080505020303" pitchFamily="18" charset="0"/>
              </a:rPr>
              <a:t>Jesus went into the hills and called all of the people he wanted to help him. From those people, he chose twelve to be his special disciples. </a:t>
            </a:r>
          </a:p>
          <a:p>
            <a:pPr algn="ctr"/>
            <a:endParaRPr lang="en-GB" sz="2800" dirty="0">
              <a:solidFill>
                <a:schemeClr val="tx1">
                  <a:lumMod val="50000"/>
                </a:schemeClr>
              </a:solidFill>
              <a:latin typeface="Baskerville Old Face" panose="02020602080505020303" pitchFamily="18" charset="0"/>
            </a:endParaRPr>
          </a:p>
          <a:p>
            <a:pPr algn="ctr"/>
            <a:endParaRPr lang="en-GB" sz="2800" dirty="0">
              <a:solidFill>
                <a:schemeClr val="tx1">
                  <a:lumMod val="50000"/>
                </a:schemeClr>
              </a:solidFill>
              <a:latin typeface="Baskerville Old Face" panose="02020602080505020303" pitchFamily="18" charset="0"/>
            </a:endParaRPr>
          </a:p>
          <a:p>
            <a:pPr algn="ctr"/>
            <a:r>
              <a:rPr lang="en-GB" sz="2800" dirty="0">
                <a:solidFill>
                  <a:schemeClr val="tx1">
                    <a:lumMod val="50000"/>
                  </a:schemeClr>
                </a:solidFill>
                <a:latin typeface="Baskerville Old Face" panose="02020602080505020303" pitchFamily="18" charset="0"/>
              </a:rPr>
              <a:t>The Gospel of the Lord. </a:t>
            </a:r>
          </a:p>
          <a:p>
            <a:pPr algn="ctr"/>
            <a:endParaRPr lang="en-GB" sz="2800" dirty="0">
              <a:solidFill>
                <a:schemeClr val="tx1">
                  <a:lumMod val="50000"/>
                </a:schemeClr>
              </a:solidFill>
              <a:latin typeface="Baskerville Old Face" panose="02020602080505020303" pitchFamily="18" charset="0"/>
            </a:endParaRPr>
          </a:p>
          <a:p>
            <a:pPr algn="ctr"/>
            <a:r>
              <a:rPr lang="en-GB" sz="2800" b="1" dirty="0">
                <a:solidFill>
                  <a:schemeClr val="tx1">
                    <a:lumMod val="50000"/>
                  </a:schemeClr>
                </a:solidFill>
                <a:latin typeface="Baskerville Old Face" panose="02020602080505020303" pitchFamily="18" charset="0"/>
              </a:rPr>
              <a:t>Praise to you, Lord Jesus Christ. </a:t>
            </a:r>
          </a:p>
        </p:txBody>
      </p:sp>
      <p:sp>
        <p:nvSpPr>
          <p:cNvPr id="3" name="TextBox 2"/>
          <p:cNvSpPr txBox="1"/>
          <p:nvPr/>
        </p:nvSpPr>
        <p:spPr>
          <a:xfrm>
            <a:off x="971600" y="0"/>
            <a:ext cx="4824536" cy="646331"/>
          </a:xfrm>
          <a:prstGeom prst="rect">
            <a:avLst/>
          </a:prstGeom>
          <a:noFill/>
        </p:spPr>
        <p:txBody>
          <a:bodyPr wrap="square" rtlCol="0">
            <a:spAutoFit/>
          </a:bodyPr>
          <a:lstStyle/>
          <a:p>
            <a:r>
              <a:rPr lang="en-GB" sz="3600" b="1" u="sng" dirty="0">
                <a:solidFill>
                  <a:schemeClr val="tx1">
                    <a:lumMod val="50000"/>
                  </a:schemeClr>
                </a:solidFill>
                <a:latin typeface="Baskerville Old Face" panose="02020602080505020303" pitchFamily="18" charset="0"/>
              </a:rPr>
              <a:t>Word - Scripture:</a:t>
            </a:r>
          </a:p>
        </p:txBody>
      </p:sp>
      <p:sp>
        <p:nvSpPr>
          <p:cNvPr id="4" name="AutoShape 2" descr="Image result for zacchaeu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chemeClr val="tx1">
                  <a:lumMod val="50000"/>
                </a:schemeClr>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88142" y="5396537"/>
            <a:ext cx="1443135" cy="143862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3018" y="5375640"/>
            <a:ext cx="1464098" cy="1459522"/>
          </a:xfrm>
          <a:prstGeom prst="rect">
            <a:avLst/>
          </a:prstGeom>
        </p:spPr>
      </p:pic>
    </p:spTree>
    <p:extLst>
      <p:ext uri="{BB962C8B-B14F-4D97-AF65-F5344CB8AC3E}">
        <p14:creationId xmlns:p14="http://schemas.microsoft.com/office/powerpoint/2010/main" val="4081654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4987" y="1102097"/>
            <a:ext cx="8352928" cy="4524315"/>
          </a:xfrm>
          <a:prstGeom prst="rect">
            <a:avLst/>
          </a:prstGeom>
        </p:spPr>
        <p:txBody>
          <a:bodyPr wrap="square">
            <a:spAutoFit/>
          </a:bodyPr>
          <a:lstStyle/>
          <a:p>
            <a:pPr algn="just"/>
            <a:r>
              <a:rPr lang="en-GB" sz="3200" dirty="0">
                <a:solidFill>
                  <a:schemeClr val="tx1">
                    <a:lumMod val="50000"/>
                  </a:schemeClr>
                </a:solidFill>
                <a:latin typeface="Baskerville Old Face" panose="02020602080505020303" pitchFamily="18" charset="0"/>
              </a:rPr>
              <a:t>Today we hear about how Jesus went to call the twelve apostles. He chose them to be his special helpers. </a:t>
            </a:r>
          </a:p>
          <a:p>
            <a:pPr algn="just"/>
            <a:endParaRPr lang="en-GB" sz="3200" dirty="0">
              <a:solidFill>
                <a:schemeClr val="tx1">
                  <a:lumMod val="50000"/>
                </a:schemeClr>
              </a:solidFill>
              <a:latin typeface="Baskerville Old Face" panose="02020602080505020303" pitchFamily="18" charset="0"/>
            </a:endParaRPr>
          </a:p>
          <a:p>
            <a:pPr algn="just"/>
            <a:r>
              <a:rPr lang="en-GB" sz="3200" dirty="0">
                <a:solidFill>
                  <a:schemeClr val="tx1">
                    <a:lumMod val="50000"/>
                  </a:schemeClr>
                </a:solidFill>
                <a:latin typeface="Baskerville Old Face" panose="02020602080505020303" pitchFamily="18" charset="0"/>
              </a:rPr>
              <a:t>Today we are chosen to be the special helpers of Jesus. We are the people who need to tell others about how God loves us and how we should love each other. </a:t>
            </a:r>
          </a:p>
          <a:p>
            <a:pPr algn="just"/>
            <a:endParaRPr lang="en-GB" sz="3200" dirty="0">
              <a:solidFill>
                <a:schemeClr val="tx1">
                  <a:lumMod val="50000"/>
                </a:schemeClr>
              </a:solidFill>
              <a:latin typeface="Baskerville Old Face" panose="02020602080505020303" pitchFamily="18" charset="0"/>
            </a:endParaRPr>
          </a:p>
        </p:txBody>
      </p:sp>
      <p:sp>
        <p:nvSpPr>
          <p:cNvPr id="5" name="TextBox 4"/>
          <p:cNvSpPr txBox="1"/>
          <p:nvPr/>
        </p:nvSpPr>
        <p:spPr>
          <a:xfrm>
            <a:off x="683568" y="332656"/>
            <a:ext cx="4824536" cy="769441"/>
          </a:xfrm>
          <a:prstGeom prst="rect">
            <a:avLst/>
          </a:prstGeom>
          <a:noFill/>
        </p:spPr>
        <p:txBody>
          <a:bodyPr wrap="square" rtlCol="0">
            <a:spAutoFit/>
          </a:bodyPr>
          <a:lstStyle/>
          <a:p>
            <a:r>
              <a:rPr lang="en-GB" sz="4400" b="1" u="sng" dirty="0">
                <a:solidFill>
                  <a:schemeClr val="tx1">
                    <a:lumMod val="50000"/>
                  </a:schemeClr>
                </a:solidFill>
                <a:latin typeface="Baskerville Old Face" panose="02020602080505020303" pitchFamily="18" charset="0"/>
              </a:rPr>
              <a:t>Reflection:</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1840" y="4598248"/>
            <a:ext cx="2939032" cy="2056328"/>
          </a:xfrm>
          <a:prstGeom prst="rect">
            <a:avLst/>
          </a:prstGeom>
        </p:spPr>
      </p:pic>
    </p:spTree>
    <p:extLst>
      <p:ext uri="{BB962C8B-B14F-4D97-AF65-F5344CB8AC3E}">
        <p14:creationId xmlns:p14="http://schemas.microsoft.com/office/powerpoint/2010/main" val="1317576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8560" y="0"/>
            <a:ext cx="3384376" cy="1200329"/>
          </a:xfrm>
          <a:prstGeom prst="rect">
            <a:avLst/>
          </a:prstGeom>
          <a:noFill/>
        </p:spPr>
        <p:txBody>
          <a:bodyPr wrap="square" rtlCol="0">
            <a:spAutoFit/>
          </a:bodyPr>
          <a:lstStyle/>
          <a:p>
            <a:pPr algn="ctr"/>
            <a:r>
              <a:rPr lang="en-GB" sz="3600" u="sng" dirty="0">
                <a:solidFill>
                  <a:schemeClr val="tx1">
                    <a:lumMod val="50000"/>
                  </a:schemeClr>
                </a:solidFill>
                <a:latin typeface="Baskerville Old Face" panose="02020602080505020303" pitchFamily="18" charset="0"/>
              </a:rPr>
              <a:t>Response:</a:t>
            </a:r>
          </a:p>
          <a:p>
            <a:pPr algn="ctr"/>
            <a:endParaRPr lang="en-GB" sz="3600" dirty="0">
              <a:solidFill>
                <a:schemeClr val="tx1">
                  <a:lumMod val="50000"/>
                </a:schemeClr>
              </a:solidFill>
              <a:latin typeface="Lucida Handwriting" panose="03010101010101010101" pitchFamily="66" charset="0"/>
            </a:endParaRPr>
          </a:p>
        </p:txBody>
      </p:sp>
      <p:sp>
        <p:nvSpPr>
          <p:cNvPr id="10" name="Rectangle 9"/>
          <p:cNvSpPr/>
          <p:nvPr/>
        </p:nvSpPr>
        <p:spPr>
          <a:xfrm>
            <a:off x="251520" y="332656"/>
            <a:ext cx="8780591" cy="5693866"/>
          </a:xfrm>
          <a:prstGeom prst="rect">
            <a:avLst/>
          </a:prstGeom>
        </p:spPr>
        <p:txBody>
          <a:bodyPr wrap="square">
            <a:spAutoFit/>
          </a:bodyPr>
          <a:lstStyle/>
          <a:p>
            <a:pPr algn="ctr"/>
            <a:endParaRPr lang="en-GB" sz="2800" dirty="0">
              <a:solidFill>
                <a:schemeClr val="tx1">
                  <a:lumMod val="50000"/>
                </a:schemeClr>
              </a:solidFill>
              <a:latin typeface="Baskerville Old Face" panose="02020602080505020303" pitchFamily="18" charset="0"/>
            </a:endParaRPr>
          </a:p>
          <a:p>
            <a:pPr algn="ctr"/>
            <a:r>
              <a:rPr lang="en-GB" sz="2800" dirty="0">
                <a:solidFill>
                  <a:schemeClr val="tx1">
                    <a:lumMod val="50000"/>
                  </a:schemeClr>
                </a:solidFill>
                <a:latin typeface="Baskerville Old Face" panose="02020602080505020303" pitchFamily="18" charset="0"/>
              </a:rPr>
              <a:t>Children, can you think of a way to show others that God loves them?</a:t>
            </a:r>
          </a:p>
          <a:p>
            <a:pPr algn="ctr"/>
            <a:endParaRPr lang="en-GB" sz="2800" dirty="0">
              <a:solidFill>
                <a:schemeClr val="tx1">
                  <a:lumMod val="50000"/>
                </a:schemeClr>
              </a:solidFill>
              <a:latin typeface="Baskerville Old Face" panose="02020602080505020303" pitchFamily="18" charset="0"/>
            </a:endParaRPr>
          </a:p>
          <a:p>
            <a:pPr algn="ctr"/>
            <a:r>
              <a:rPr lang="en-GB" sz="2800" dirty="0">
                <a:solidFill>
                  <a:schemeClr val="tx1">
                    <a:lumMod val="50000"/>
                  </a:schemeClr>
                </a:solidFill>
                <a:latin typeface="Baskerville Old Face" panose="02020602080505020303" pitchFamily="18" charset="0"/>
              </a:rPr>
              <a:t>The best way to share God’s love is by example, by our ‘witness’. </a:t>
            </a:r>
          </a:p>
          <a:p>
            <a:pPr algn="ctr"/>
            <a:endParaRPr lang="en-GB" sz="2800" dirty="0">
              <a:solidFill>
                <a:schemeClr val="tx1">
                  <a:lumMod val="50000"/>
                </a:schemeClr>
              </a:solidFill>
              <a:latin typeface="Baskerville Old Face" panose="02020602080505020303" pitchFamily="18" charset="0"/>
            </a:endParaRPr>
          </a:p>
          <a:p>
            <a:pPr algn="ctr"/>
            <a:r>
              <a:rPr lang="en-GB" sz="2800" dirty="0">
                <a:solidFill>
                  <a:schemeClr val="tx1">
                    <a:lumMod val="50000"/>
                  </a:schemeClr>
                </a:solidFill>
                <a:latin typeface="Baskerville Old Face" panose="02020602080505020303" pitchFamily="18" charset="0"/>
              </a:rPr>
              <a:t>How do you know that you are loved? </a:t>
            </a:r>
          </a:p>
          <a:p>
            <a:pPr algn="ctr"/>
            <a:r>
              <a:rPr lang="en-GB" sz="2800" dirty="0">
                <a:solidFill>
                  <a:schemeClr val="tx1">
                    <a:lumMod val="50000"/>
                  </a:schemeClr>
                </a:solidFill>
                <a:latin typeface="Baskerville Old Face" panose="02020602080505020303" pitchFamily="18" charset="0"/>
              </a:rPr>
              <a:t>How do others know that you love them? </a:t>
            </a:r>
          </a:p>
          <a:p>
            <a:pPr algn="ctr"/>
            <a:endParaRPr lang="en-GB" sz="2800" dirty="0">
              <a:solidFill>
                <a:schemeClr val="tx1">
                  <a:lumMod val="50000"/>
                </a:schemeClr>
              </a:solidFill>
              <a:latin typeface="Baskerville Old Face" panose="02020602080505020303" pitchFamily="18" charset="0"/>
            </a:endParaRPr>
          </a:p>
          <a:p>
            <a:pPr algn="ctr"/>
            <a:r>
              <a:rPr lang="en-GB" sz="2800" dirty="0">
                <a:solidFill>
                  <a:schemeClr val="tx1">
                    <a:lumMod val="50000"/>
                  </a:schemeClr>
                </a:solidFill>
                <a:latin typeface="Baskerville Old Face" panose="02020602080505020303" pitchFamily="18" charset="0"/>
              </a:rPr>
              <a:t>What about people who aren’t in your family or circle of friends? How can you show love to those people?  </a:t>
            </a:r>
          </a:p>
          <a:p>
            <a:pPr algn="ctr"/>
            <a:endParaRPr lang="en-GB" sz="2800" dirty="0">
              <a:solidFill>
                <a:schemeClr val="tx1">
                  <a:lumMod val="50000"/>
                </a:schemeClr>
              </a:solidFill>
              <a:latin typeface="Baskerville Old Face" panose="02020602080505020303" pitchFamily="18" charset="0"/>
            </a:endParaRPr>
          </a:p>
        </p:txBody>
      </p:sp>
      <p:sp>
        <p:nvSpPr>
          <p:cNvPr id="13" name="Rectangle 12"/>
          <p:cNvSpPr/>
          <p:nvPr/>
        </p:nvSpPr>
        <p:spPr>
          <a:xfrm>
            <a:off x="1773013" y="4149080"/>
            <a:ext cx="5385258" cy="523220"/>
          </a:xfrm>
          <a:prstGeom prst="rect">
            <a:avLst/>
          </a:prstGeom>
        </p:spPr>
        <p:txBody>
          <a:bodyPr wrap="square">
            <a:spAutoFit/>
          </a:bodyPr>
          <a:lstStyle/>
          <a:p>
            <a:pPr algn="ctr"/>
            <a:r>
              <a:rPr lang="en-GB" sz="2800" dirty="0">
                <a:solidFill>
                  <a:schemeClr val="tx1">
                    <a:lumMod val="50000"/>
                  </a:schemeClr>
                </a:solidFill>
                <a:latin typeface="Baskerville Old Face" panose="02020602080505020303" pitchFamily="18" charset="0"/>
              </a:rPr>
              <a:t> </a:t>
            </a:r>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1920" y="5648850"/>
            <a:ext cx="1728192" cy="120915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5738173"/>
            <a:ext cx="1956842" cy="1030504"/>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70629" y="5675538"/>
            <a:ext cx="1926296" cy="1054782"/>
          </a:xfrm>
          <a:prstGeom prst="rect">
            <a:avLst/>
          </a:prstGeom>
        </p:spPr>
      </p:pic>
    </p:spTree>
    <p:extLst>
      <p:ext uri="{BB962C8B-B14F-4D97-AF65-F5344CB8AC3E}">
        <p14:creationId xmlns:p14="http://schemas.microsoft.com/office/powerpoint/2010/main" val="3761885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332656"/>
            <a:ext cx="4824536" cy="769441"/>
          </a:xfrm>
          <a:prstGeom prst="rect">
            <a:avLst/>
          </a:prstGeom>
          <a:noFill/>
        </p:spPr>
        <p:txBody>
          <a:bodyPr wrap="square" rtlCol="0">
            <a:spAutoFit/>
          </a:bodyPr>
          <a:lstStyle/>
          <a:p>
            <a:r>
              <a:rPr lang="en-GB" sz="4400" b="1" u="sng" dirty="0">
                <a:solidFill>
                  <a:schemeClr val="tx1">
                    <a:lumMod val="50000"/>
                  </a:schemeClr>
                </a:solidFill>
                <a:latin typeface="Baskerville Old Face" panose="02020602080505020303" pitchFamily="18" charset="0"/>
              </a:rPr>
              <a:t>Going Forth:</a:t>
            </a:r>
          </a:p>
        </p:txBody>
      </p:sp>
      <p:sp>
        <p:nvSpPr>
          <p:cNvPr id="4" name="AutoShape 2" descr="Image result for zacchaeu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 name="Rectangle 1"/>
          <p:cNvSpPr/>
          <p:nvPr/>
        </p:nvSpPr>
        <p:spPr>
          <a:xfrm>
            <a:off x="1115616" y="1040412"/>
            <a:ext cx="7488832" cy="3539430"/>
          </a:xfrm>
          <a:prstGeom prst="rect">
            <a:avLst/>
          </a:prstGeom>
        </p:spPr>
        <p:txBody>
          <a:bodyPr wrap="square">
            <a:spAutoFit/>
          </a:bodyPr>
          <a:lstStyle/>
          <a:p>
            <a:pPr algn="ctr"/>
            <a:r>
              <a:rPr lang="en-GB" sz="3200" dirty="0">
                <a:solidFill>
                  <a:schemeClr val="tx1">
                    <a:lumMod val="50000"/>
                  </a:schemeClr>
                </a:solidFill>
                <a:latin typeface="Baskerville Old Face" panose="02020602080505020303" pitchFamily="18" charset="0"/>
              </a:rPr>
              <a:t>As we finish our Collective Worship this afternoon, let us remember that we are Jesus’ special helpers on Earth today and that we can spread God’s word by showing love to other people, even people who aren’t in our family or circle of friends. </a:t>
            </a:r>
          </a:p>
          <a:p>
            <a:pPr algn="ctr"/>
            <a:r>
              <a:rPr lang="en-GB" sz="3200" dirty="0">
                <a:solidFill>
                  <a:schemeClr val="tx1">
                    <a:lumMod val="50000"/>
                  </a:schemeClr>
                </a:solidFill>
                <a:latin typeface="Baskerville Old Face" panose="02020602080505020303" pitchFamily="18" charset="0"/>
              </a:rPr>
              <a:t> Let us say our home time prayer together.  </a:t>
            </a:r>
          </a:p>
        </p:txBody>
      </p:sp>
      <p:sp>
        <p:nvSpPr>
          <p:cNvPr id="5" name="Rectangle 4"/>
          <p:cNvSpPr/>
          <p:nvPr/>
        </p:nvSpPr>
        <p:spPr>
          <a:xfrm>
            <a:off x="1115616" y="6021288"/>
            <a:ext cx="7344816" cy="707886"/>
          </a:xfrm>
          <a:prstGeom prst="rect">
            <a:avLst/>
          </a:prstGeom>
        </p:spPr>
        <p:txBody>
          <a:bodyPr wrap="square">
            <a:spAutoFit/>
          </a:bodyPr>
          <a:lstStyle/>
          <a:p>
            <a:pPr algn="ctr"/>
            <a:r>
              <a:rPr lang="en-GB" sz="2000" b="1" dirty="0">
                <a:solidFill>
                  <a:schemeClr val="tx1">
                    <a:lumMod val="95000"/>
                  </a:schemeClr>
                </a:solidFill>
                <a:latin typeface="Baskerville Old Face" panose="02020602080505020303" pitchFamily="18" charset="0"/>
              </a:rPr>
              <a:t>In the name of the Father, and of the Son, and of the Holy Spirit. Amen. </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15816" y="4602073"/>
            <a:ext cx="3024336" cy="2116013"/>
          </a:xfrm>
          <a:prstGeom prst="rect">
            <a:avLst/>
          </a:prstGeom>
        </p:spPr>
      </p:pic>
    </p:spTree>
    <p:extLst>
      <p:ext uri="{BB962C8B-B14F-4D97-AF65-F5344CB8AC3E}">
        <p14:creationId xmlns:p14="http://schemas.microsoft.com/office/powerpoint/2010/main" val="1394803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descr="Image result for forgiven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776" y="1340768"/>
            <a:ext cx="3960440" cy="5029130"/>
          </a:xfrm>
          <a:prstGeom prst="rect">
            <a:avLst/>
          </a:prstGeom>
        </p:spPr>
      </p:pic>
    </p:spTree>
    <p:extLst>
      <p:ext uri="{BB962C8B-B14F-4D97-AF65-F5344CB8AC3E}">
        <p14:creationId xmlns:p14="http://schemas.microsoft.com/office/powerpoint/2010/main" val="796584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566</TotalTime>
  <Words>308</Words>
  <Application>Microsoft Office PowerPoint</Application>
  <PresentationFormat>On-screen Show (4:3)</PresentationFormat>
  <Paragraphs>37</Paragraphs>
  <Slides>7</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Baskerville Old Face</vt:lpstr>
      <vt:lpstr>Calibri</vt:lpstr>
      <vt:lpstr>Lucida Handwriting</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 Proctor</dc:creator>
  <cp:lastModifiedBy>J.Botham</cp:lastModifiedBy>
  <cp:revision>71</cp:revision>
  <cp:lastPrinted>2017-03-28T08:37:47Z</cp:lastPrinted>
  <dcterms:created xsi:type="dcterms:W3CDTF">2015-03-21T15:33:20Z</dcterms:created>
  <dcterms:modified xsi:type="dcterms:W3CDTF">2020-01-10T10:13:58Z</dcterms:modified>
</cp:coreProperties>
</file>