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8" r:id="rId2"/>
    <p:sldId id="257" r:id="rId3"/>
    <p:sldId id="259" r:id="rId4"/>
    <p:sldId id="262" r:id="rId5"/>
    <p:sldId id="256" r:id="rId6"/>
    <p:sldId id="264" r:id="rId7"/>
    <p:sldId id="263" r:id="rId8"/>
    <p:sldId id="265"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162437D-A053-417F-A7DE-CAE1EDDE916E}" type="datetimeFigureOut">
              <a:rPr lang="en-GB" smtClean="0"/>
              <a:t>10/01/2020</a:t>
            </a:fld>
            <a:endParaRPr lang="en-GB"/>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0656311-12F8-489E-9EA3-7D7C2BF9E847}" type="slidenum">
              <a:rPr lang="en-GB" smtClean="0"/>
              <a:t>‹#›</a:t>
            </a:fld>
            <a:endParaRPr lang="en-GB"/>
          </a:p>
        </p:txBody>
      </p:sp>
    </p:spTree>
    <p:extLst>
      <p:ext uri="{BB962C8B-B14F-4D97-AF65-F5344CB8AC3E}">
        <p14:creationId xmlns:p14="http://schemas.microsoft.com/office/powerpoint/2010/main" val="236665804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2189099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2626256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3446168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1033401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116449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D891CAA-0AE1-4082-86BC-6EE291440D9C}" type="datetimeFigureOut">
              <a:rPr lang="en-GB" smtClean="0"/>
              <a:t>10/01/2020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4168203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D891CAA-0AE1-4082-86BC-6EE291440D9C}" type="datetimeFigureOut">
              <a:rPr lang="en-GB" smtClean="0"/>
              <a:t>10/01/2020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3284246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D891CAA-0AE1-4082-86BC-6EE291440D9C}" type="datetimeFigureOut">
              <a:rPr lang="en-GB" smtClean="0"/>
              <a:t>10/01/2020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158300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891CAA-0AE1-4082-86BC-6EE291440D9C}" type="datetimeFigureOut">
              <a:rPr lang="en-GB" smtClean="0"/>
              <a:t>10/01/2020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3233290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891CAA-0AE1-4082-86BC-6EE291440D9C}" type="datetimeFigureOut">
              <a:rPr lang="en-GB" smtClean="0"/>
              <a:t>10/01/2020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1315545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891CAA-0AE1-4082-86BC-6EE291440D9C}" type="datetimeFigureOut">
              <a:rPr lang="en-GB" smtClean="0"/>
              <a:t>10/01/2020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675416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891CAA-0AE1-4082-86BC-6EE291440D9C}" type="datetimeFigureOut">
              <a:rPr lang="en-GB" smtClean="0"/>
              <a:t>10/01/2020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0DB81B-B4A4-4BD0-A56D-DAD7311B618C}" type="slidenum">
              <a:rPr lang="en-GB" smtClean="0"/>
              <a:t>‹#›</a:t>
            </a:fld>
            <a:endParaRPr lang="en-GB"/>
          </a:p>
        </p:txBody>
      </p:sp>
    </p:spTree>
    <p:extLst>
      <p:ext uri="{BB962C8B-B14F-4D97-AF65-F5344CB8AC3E}">
        <p14:creationId xmlns:p14="http://schemas.microsoft.com/office/powerpoint/2010/main" val="295256470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gi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Image result for forgivene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p:nvSpPr>
        <p:spPr>
          <a:xfrm>
            <a:off x="460375" y="38172"/>
            <a:ext cx="7056784" cy="769441"/>
          </a:xfrm>
          <a:prstGeom prst="rect">
            <a:avLst/>
          </a:prstGeom>
          <a:noFill/>
        </p:spPr>
        <p:txBody>
          <a:bodyPr wrap="square" rtlCol="0">
            <a:spAutoFit/>
          </a:bodyPr>
          <a:lstStyle/>
          <a:p>
            <a:r>
              <a:rPr lang="en-GB" sz="4400" b="1" u="sng" dirty="0">
                <a:solidFill>
                  <a:schemeClr val="tx1">
                    <a:lumMod val="50000"/>
                  </a:schemeClr>
                </a:solidFill>
                <a:latin typeface="Baskerville Old Face" panose="02020602080505020303" pitchFamily="18" charset="0"/>
              </a:rPr>
              <a:t>Wednesday</a:t>
            </a:r>
          </a:p>
        </p:txBody>
      </p:sp>
      <p:pic>
        <p:nvPicPr>
          <p:cNvPr id="7" name="Be Still for the Presence">
            <a:hlinkClick r:id="" action="ppaction://media"/>
            <a:extLst>
              <a:ext uri="{FF2B5EF4-FFF2-40B4-BE49-F238E27FC236}">
                <a16:creationId xmlns:a16="http://schemas.microsoft.com/office/drawing/2014/main" id="{D2BDD175-2410-4C5F-B603-A5AE8EAB83E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7956376" y="198013"/>
            <a:ext cx="609600" cy="6096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5776" y="1340768"/>
            <a:ext cx="3960440" cy="5029130"/>
          </a:xfrm>
          <a:prstGeom prst="rect">
            <a:avLst/>
          </a:prstGeom>
        </p:spPr>
      </p:pic>
    </p:spTree>
    <p:extLst>
      <p:ext uri="{BB962C8B-B14F-4D97-AF65-F5344CB8AC3E}">
        <p14:creationId xmlns:p14="http://schemas.microsoft.com/office/powerpoint/2010/main" val="30069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218" y="980728"/>
            <a:ext cx="8568952" cy="3539430"/>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Let us make a thoughtful sign of the cross together. </a:t>
            </a:r>
          </a:p>
          <a:p>
            <a:pPr algn="ctr"/>
            <a:endParaRPr lang="en-GB" sz="2800"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Today we remember that the Word of God is alive and active in us. </a:t>
            </a:r>
          </a:p>
          <a:p>
            <a:pPr algn="ct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p:txBody>
      </p:sp>
      <p:sp>
        <p:nvSpPr>
          <p:cNvPr id="3" name="TextBox 2"/>
          <p:cNvSpPr txBox="1"/>
          <p:nvPr/>
        </p:nvSpPr>
        <p:spPr>
          <a:xfrm>
            <a:off x="827584" y="-16443"/>
            <a:ext cx="7056784" cy="769441"/>
          </a:xfrm>
          <a:prstGeom prst="rect">
            <a:avLst/>
          </a:prstGeom>
          <a:noFill/>
        </p:spPr>
        <p:txBody>
          <a:bodyPr wrap="square" rtlCol="0">
            <a:spAutoFit/>
          </a:bodyPr>
          <a:lstStyle/>
          <a:p>
            <a:pPr algn="ctr"/>
            <a:r>
              <a:rPr lang="en-GB" sz="4400" b="1" u="sng" dirty="0">
                <a:solidFill>
                  <a:schemeClr val="tx1">
                    <a:lumMod val="50000"/>
                  </a:schemeClr>
                </a:solidFill>
                <a:latin typeface="Baskerville Old Face" panose="02020602080505020303" pitchFamily="18" charset="0"/>
              </a:rPr>
              <a:t>Gather - Introduction</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5736" y="3356992"/>
            <a:ext cx="4572000" cy="3198853"/>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218" y="4520157"/>
            <a:ext cx="1456670" cy="184974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20157"/>
            <a:ext cx="1456670" cy="1849740"/>
          </a:xfrm>
          <a:prstGeom prst="rect">
            <a:avLst/>
          </a:prstGeom>
        </p:spPr>
      </p:pic>
    </p:spTree>
    <p:extLst>
      <p:ext uri="{BB962C8B-B14F-4D97-AF65-F5344CB8AC3E}">
        <p14:creationId xmlns:p14="http://schemas.microsoft.com/office/powerpoint/2010/main" val="1092285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620688"/>
            <a:ext cx="8382419" cy="4832092"/>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Psalm 143</a:t>
            </a:r>
          </a:p>
          <a:p>
            <a:pPr algn="ctr"/>
            <a:endParaRPr lang="en-GB" sz="2800" dirty="0">
              <a:solidFill>
                <a:schemeClr val="tx1">
                  <a:lumMod val="50000"/>
                </a:schemeClr>
              </a:solidFill>
              <a:latin typeface="Baskerville Old Face" panose="02020602080505020303" pitchFamily="18" charset="0"/>
            </a:endParaRPr>
          </a:p>
          <a:p>
            <a:pPr algn="ctr"/>
            <a:r>
              <a:rPr lang="en-GB" sz="2800" b="1" dirty="0">
                <a:solidFill>
                  <a:schemeClr val="tx1">
                    <a:lumMod val="50000"/>
                  </a:schemeClr>
                </a:solidFill>
                <a:latin typeface="Baskerville Old Face" panose="02020602080505020303" pitchFamily="18" charset="0"/>
              </a:rPr>
              <a:t>The response is: Blessed be the Lord who is my strength. </a:t>
            </a:r>
          </a:p>
          <a:p>
            <a:pPr algn="just"/>
            <a:endParaRPr lang="en-GB" sz="2800"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Blessed be the Lord who is my strength,</a:t>
            </a:r>
          </a:p>
          <a:p>
            <a:pPr algn="ctr"/>
            <a:r>
              <a:rPr lang="en-GB" sz="2800" dirty="0">
                <a:solidFill>
                  <a:schemeClr val="tx1">
                    <a:lumMod val="50000"/>
                  </a:schemeClr>
                </a:solidFill>
                <a:latin typeface="Baskerville Old Face" panose="02020602080505020303" pitchFamily="18" charset="0"/>
              </a:rPr>
              <a:t>He is the one I love. </a:t>
            </a:r>
          </a:p>
          <a:p>
            <a:pPr algn="ctr"/>
            <a:r>
              <a:rPr lang="en-GB" sz="2800" b="1" dirty="0">
                <a:solidFill>
                  <a:schemeClr val="tx1">
                    <a:lumMod val="50000"/>
                  </a:schemeClr>
                </a:solidFill>
                <a:latin typeface="Baskerville Old Face" panose="02020602080505020303" pitchFamily="18" charset="0"/>
              </a:rPr>
              <a:t>Blessed be the Lord who is my strength.</a:t>
            </a: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I will sing a new song to you, Lord,</a:t>
            </a:r>
          </a:p>
          <a:p>
            <a:pPr algn="ctr"/>
            <a:r>
              <a:rPr lang="en-GB" sz="2800" dirty="0">
                <a:solidFill>
                  <a:schemeClr val="tx1">
                    <a:lumMod val="50000"/>
                  </a:schemeClr>
                </a:solidFill>
                <a:latin typeface="Baskerville Old Face" panose="02020602080505020303" pitchFamily="18" charset="0"/>
              </a:rPr>
              <a:t>For you give me safety. </a:t>
            </a:r>
          </a:p>
          <a:p>
            <a:pPr algn="ctr"/>
            <a:r>
              <a:rPr lang="en-GB" sz="2800" b="1" dirty="0">
                <a:solidFill>
                  <a:schemeClr val="tx1">
                    <a:lumMod val="50000"/>
                  </a:schemeClr>
                </a:solidFill>
                <a:latin typeface="Baskerville Old Face" panose="02020602080505020303" pitchFamily="18" charset="0"/>
              </a:rPr>
              <a:t>Blessed be the Lord who is my strength.</a:t>
            </a:r>
            <a:endParaRPr lang="en-GB" sz="2800" dirty="0">
              <a:solidFill>
                <a:schemeClr val="tx1">
                  <a:lumMod val="50000"/>
                </a:schemeClr>
              </a:solidFill>
              <a:latin typeface="Baskerville Old Face" panose="02020602080505020303" pitchFamily="18" charset="0"/>
            </a:endParaRPr>
          </a:p>
        </p:txBody>
      </p:sp>
      <p:sp>
        <p:nvSpPr>
          <p:cNvPr id="3" name="TextBox 2"/>
          <p:cNvSpPr txBox="1"/>
          <p:nvPr/>
        </p:nvSpPr>
        <p:spPr>
          <a:xfrm>
            <a:off x="971600" y="0"/>
            <a:ext cx="4824536" cy="646331"/>
          </a:xfrm>
          <a:prstGeom prst="rect">
            <a:avLst/>
          </a:prstGeom>
          <a:noFill/>
        </p:spPr>
        <p:txBody>
          <a:bodyPr wrap="square" rtlCol="0">
            <a:spAutoFit/>
          </a:bodyPr>
          <a:lstStyle/>
          <a:p>
            <a:r>
              <a:rPr lang="en-GB" sz="3600" b="1" u="sng" dirty="0">
                <a:solidFill>
                  <a:schemeClr val="tx1">
                    <a:lumMod val="50000"/>
                  </a:schemeClr>
                </a:solidFill>
                <a:latin typeface="Baskerville Old Face" panose="02020602080505020303" pitchFamily="18" charset="0"/>
              </a:rPr>
              <a:t>Word - Scripture:</a:t>
            </a:r>
          </a:p>
        </p:txBody>
      </p:sp>
      <p:sp>
        <p:nvSpPr>
          <p:cNvPr id="4" name="AutoShape 2" descr="Image result for zacchaeu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chemeClr val="tx1">
                  <a:lumMod val="50000"/>
                </a:schemeClr>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8142" y="5396537"/>
            <a:ext cx="1443135" cy="1438625"/>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3018" y="5375640"/>
            <a:ext cx="1464098" cy="1459522"/>
          </a:xfrm>
          <a:prstGeom prst="rect">
            <a:avLst/>
          </a:prstGeom>
        </p:spPr>
      </p:pic>
    </p:spTree>
    <p:extLst>
      <p:ext uri="{BB962C8B-B14F-4D97-AF65-F5344CB8AC3E}">
        <p14:creationId xmlns:p14="http://schemas.microsoft.com/office/powerpoint/2010/main" val="4081654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4987" y="1102097"/>
            <a:ext cx="8352928" cy="3539430"/>
          </a:xfrm>
          <a:prstGeom prst="rect">
            <a:avLst/>
          </a:prstGeom>
        </p:spPr>
        <p:txBody>
          <a:bodyPr wrap="square">
            <a:spAutoFit/>
          </a:bodyPr>
          <a:lstStyle/>
          <a:p>
            <a:pPr algn="just"/>
            <a:r>
              <a:rPr lang="en-GB" sz="3200" dirty="0">
                <a:solidFill>
                  <a:schemeClr val="tx1">
                    <a:lumMod val="50000"/>
                  </a:schemeClr>
                </a:solidFill>
                <a:latin typeface="Baskerville Old Face" panose="02020602080505020303" pitchFamily="18" charset="0"/>
              </a:rPr>
              <a:t>In  the psalm today, we hear that God is the one who gives us strength. We have been thinking about how we need to try really hard to choose what is right, which can sometimes be tricky, especially if people around us are making the wrong choices. </a:t>
            </a:r>
          </a:p>
          <a:p>
            <a:endParaRPr lang="en-GB" sz="3200" dirty="0">
              <a:solidFill>
                <a:schemeClr val="tx1">
                  <a:lumMod val="50000"/>
                </a:schemeClr>
              </a:solidFill>
              <a:latin typeface="Baskerville Old Face" panose="02020602080505020303" pitchFamily="18" charset="0"/>
            </a:endParaRPr>
          </a:p>
        </p:txBody>
      </p:sp>
      <p:sp>
        <p:nvSpPr>
          <p:cNvPr id="5" name="TextBox 4"/>
          <p:cNvSpPr txBox="1"/>
          <p:nvPr/>
        </p:nvSpPr>
        <p:spPr>
          <a:xfrm>
            <a:off x="683568" y="332656"/>
            <a:ext cx="4824536" cy="769441"/>
          </a:xfrm>
          <a:prstGeom prst="rect">
            <a:avLst/>
          </a:prstGeom>
          <a:noFill/>
        </p:spPr>
        <p:txBody>
          <a:bodyPr wrap="square" rtlCol="0">
            <a:spAutoFit/>
          </a:bodyPr>
          <a:lstStyle/>
          <a:p>
            <a:r>
              <a:rPr lang="en-GB" sz="4400" b="1" u="sng" dirty="0">
                <a:solidFill>
                  <a:schemeClr val="tx1">
                    <a:lumMod val="50000"/>
                  </a:schemeClr>
                </a:solidFill>
                <a:latin typeface="Baskerville Old Face" panose="02020602080505020303" pitchFamily="18" charset="0"/>
              </a:rPr>
              <a:t>Reflection:</a:t>
            </a:r>
          </a:p>
        </p:txBody>
      </p:sp>
      <p:sp>
        <p:nvSpPr>
          <p:cNvPr id="6" name="Rectangle 5"/>
          <p:cNvSpPr/>
          <p:nvPr/>
        </p:nvSpPr>
        <p:spPr>
          <a:xfrm>
            <a:off x="681011" y="4472400"/>
            <a:ext cx="3960440" cy="1815882"/>
          </a:xfrm>
          <a:prstGeom prst="rect">
            <a:avLst/>
          </a:prstGeom>
          <a:ln>
            <a:solidFill>
              <a:schemeClr val="bg1"/>
            </a:solidFill>
          </a:ln>
        </p:spPr>
        <p:txBody>
          <a:bodyPr wrap="square">
            <a:spAutoFit/>
          </a:bodyPr>
          <a:lstStyle/>
          <a:p>
            <a:pPr algn="ctr"/>
            <a:r>
              <a:rPr lang="en-GB" sz="2800" dirty="0">
                <a:solidFill>
                  <a:schemeClr val="tx1">
                    <a:lumMod val="50000"/>
                  </a:schemeClr>
                </a:solidFill>
                <a:latin typeface="Baskerville Old Face" panose="02020602080505020303" pitchFamily="18" charset="0"/>
              </a:rPr>
              <a:t>Today we will pray to God to help us to always be strong enough to make the right choices. </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85470" y="3999045"/>
            <a:ext cx="3948469" cy="2762592"/>
          </a:xfrm>
          <a:prstGeom prst="rect">
            <a:avLst/>
          </a:prstGeom>
        </p:spPr>
      </p:pic>
    </p:spTree>
    <p:extLst>
      <p:ext uri="{BB962C8B-B14F-4D97-AF65-F5344CB8AC3E}">
        <p14:creationId xmlns:p14="http://schemas.microsoft.com/office/powerpoint/2010/main" val="1317576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560" y="0"/>
            <a:ext cx="3384376" cy="1200329"/>
          </a:xfrm>
          <a:prstGeom prst="rect">
            <a:avLst/>
          </a:prstGeom>
          <a:noFill/>
        </p:spPr>
        <p:txBody>
          <a:bodyPr wrap="square" rtlCol="0">
            <a:spAutoFit/>
          </a:bodyPr>
          <a:lstStyle/>
          <a:p>
            <a:pPr algn="ctr"/>
            <a:r>
              <a:rPr lang="en-GB" sz="3600" u="sng" dirty="0">
                <a:solidFill>
                  <a:schemeClr val="tx1">
                    <a:lumMod val="50000"/>
                  </a:schemeClr>
                </a:solidFill>
                <a:latin typeface="Baskerville Old Face" panose="02020602080505020303" pitchFamily="18" charset="0"/>
              </a:rPr>
              <a:t>Response:</a:t>
            </a:r>
          </a:p>
          <a:p>
            <a:pPr algn="ctr"/>
            <a:endParaRPr lang="en-GB" sz="3600" dirty="0">
              <a:solidFill>
                <a:schemeClr val="tx1">
                  <a:lumMod val="50000"/>
                </a:schemeClr>
              </a:solidFill>
              <a:latin typeface="Lucida Handwriting" panose="03010101010101010101" pitchFamily="66" charset="0"/>
            </a:endParaRPr>
          </a:p>
        </p:txBody>
      </p:sp>
      <p:sp>
        <p:nvSpPr>
          <p:cNvPr id="10" name="Rectangle 9"/>
          <p:cNvSpPr/>
          <p:nvPr/>
        </p:nvSpPr>
        <p:spPr>
          <a:xfrm>
            <a:off x="162396" y="671452"/>
            <a:ext cx="8780591" cy="4401205"/>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Have you ever found it hard to be strong enough to make the right choice? </a:t>
            </a:r>
          </a:p>
          <a:p>
            <a:pPr algn="ctr"/>
            <a:r>
              <a:rPr lang="en-GB" sz="2800" dirty="0">
                <a:solidFill>
                  <a:schemeClr val="tx1">
                    <a:lumMod val="50000"/>
                  </a:schemeClr>
                </a:solidFill>
                <a:latin typeface="Baskerville Old Face" panose="02020602080505020303" pitchFamily="18" charset="0"/>
              </a:rPr>
              <a:t>Sometimes even little things like going to bed at the right time can be difficult, especially if our brothers and sisters also don’t want to go to bed on time! </a:t>
            </a:r>
          </a:p>
          <a:p>
            <a:pPr algn="ctr"/>
            <a:r>
              <a:rPr lang="en-GB" sz="2800" dirty="0">
                <a:solidFill>
                  <a:schemeClr val="tx1">
                    <a:lumMod val="50000"/>
                  </a:schemeClr>
                </a:solidFill>
                <a:latin typeface="Baskerville Old Face" panose="02020602080505020303" pitchFamily="18" charset="0"/>
              </a:rPr>
              <a:t>Sometimes it can be hard to make the right choices in school if people around us are making sad choices. </a:t>
            </a:r>
          </a:p>
          <a:p>
            <a:pPr algn="ct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p:txBody>
      </p:sp>
      <p:sp>
        <p:nvSpPr>
          <p:cNvPr id="13" name="Rectangle 12"/>
          <p:cNvSpPr/>
          <p:nvPr/>
        </p:nvSpPr>
        <p:spPr>
          <a:xfrm>
            <a:off x="1773013" y="4149080"/>
            <a:ext cx="5385258" cy="1815882"/>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Let’s pray a litany together to ask for God’s help to be strong</a:t>
            </a:r>
          </a:p>
          <a:p>
            <a:pPr algn="ctr"/>
            <a:r>
              <a:rPr lang="en-GB" sz="2800" dirty="0">
                <a:solidFill>
                  <a:schemeClr val="tx1">
                    <a:lumMod val="50000"/>
                  </a:schemeClr>
                </a:solidFill>
                <a:latin typeface="Baskerville Old Face" panose="02020602080505020303" pitchFamily="18" charset="0"/>
              </a:rPr>
              <a:t>(next page). </a:t>
            </a:r>
          </a:p>
          <a:p>
            <a:pPr algn="ctr"/>
            <a:r>
              <a:rPr lang="en-GB" sz="2800" dirty="0">
                <a:solidFill>
                  <a:schemeClr val="tx1">
                    <a:lumMod val="50000"/>
                  </a:schemeClr>
                </a:solidFill>
                <a:latin typeface="Baskerville Old Face" panose="02020602080505020303" pitchFamily="18" charset="0"/>
              </a:rPr>
              <a:t> </a:t>
            </a:r>
          </a:p>
        </p:txBody>
      </p:sp>
      <p:pic>
        <p:nvPicPr>
          <p:cNvPr id="14" name="Picture 4" descr="http://www.teachersofgod.org/wp-content/uploads/2015/02/tumblr_m8ez4dMuCr1rwwz0zo1_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6173" y="5168092"/>
            <a:ext cx="2346814" cy="154889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141" y="5168092"/>
            <a:ext cx="2278621" cy="1594263"/>
          </a:xfrm>
          <a:prstGeom prst="rect">
            <a:avLst/>
          </a:prstGeom>
        </p:spPr>
      </p:pic>
    </p:spTree>
    <p:extLst>
      <p:ext uri="{BB962C8B-B14F-4D97-AF65-F5344CB8AC3E}">
        <p14:creationId xmlns:p14="http://schemas.microsoft.com/office/powerpoint/2010/main" val="3761885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560" y="0"/>
            <a:ext cx="3384376" cy="1200329"/>
          </a:xfrm>
          <a:prstGeom prst="rect">
            <a:avLst/>
          </a:prstGeom>
          <a:noFill/>
        </p:spPr>
        <p:txBody>
          <a:bodyPr wrap="square" rtlCol="0">
            <a:spAutoFit/>
          </a:bodyPr>
          <a:lstStyle/>
          <a:p>
            <a:pPr algn="ctr"/>
            <a:r>
              <a:rPr lang="en-GB" sz="3600" u="sng" dirty="0">
                <a:solidFill>
                  <a:schemeClr val="tx1">
                    <a:lumMod val="50000"/>
                  </a:schemeClr>
                </a:solidFill>
                <a:latin typeface="Baskerville Old Face" panose="02020602080505020303" pitchFamily="18" charset="0"/>
              </a:rPr>
              <a:t>Litany:</a:t>
            </a:r>
          </a:p>
          <a:p>
            <a:pPr algn="ctr"/>
            <a:endParaRPr lang="en-GB" sz="3600" dirty="0">
              <a:solidFill>
                <a:schemeClr val="tx1">
                  <a:lumMod val="50000"/>
                </a:schemeClr>
              </a:solidFill>
              <a:latin typeface="Lucida Handwriting" panose="03010101010101010101" pitchFamily="66" charset="0"/>
            </a:endParaRPr>
          </a:p>
        </p:txBody>
      </p:sp>
      <p:sp>
        <p:nvSpPr>
          <p:cNvPr id="10" name="Rectangle 9"/>
          <p:cNvSpPr/>
          <p:nvPr/>
        </p:nvSpPr>
        <p:spPr>
          <a:xfrm>
            <a:off x="162396" y="671452"/>
            <a:ext cx="8780591" cy="6555641"/>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I will begin our litany, then I would like you to add to it …</a:t>
            </a:r>
          </a:p>
          <a:p>
            <a:pPr algn="ctr"/>
            <a:endParaRPr lang="en-GB" sz="2800"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Lord, when we find it hard to share – </a:t>
            </a:r>
          </a:p>
          <a:p>
            <a:pPr algn="ctr"/>
            <a:r>
              <a:rPr lang="en-GB" sz="2800" b="1" dirty="0">
                <a:solidFill>
                  <a:schemeClr val="tx1">
                    <a:lumMod val="50000"/>
                  </a:schemeClr>
                </a:solidFill>
                <a:latin typeface="Baskerville Old Face" panose="02020602080505020303" pitchFamily="18" charset="0"/>
              </a:rPr>
              <a:t>Response: Help us to be strong.</a:t>
            </a:r>
          </a:p>
          <a:p>
            <a:pPr algn="ctr"/>
            <a:endParaRPr lang="en-GB" sz="2800" b="1"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Lord, when we find it hard to work quietly – </a:t>
            </a:r>
          </a:p>
          <a:p>
            <a:pPr algn="ctr"/>
            <a:r>
              <a:rPr lang="en-GB" sz="2800" b="1" dirty="0">
                <a:solidFill>
                  <a:schemeClr val="tx1">
                    <a:lumMod val="50000"/>
                  </a:schemeClr>
                </a:solidFill>
                <a:latin typeface="Baskerville Old Face" panose="02020602080505020303" pitchFamily="18" charset="0"/>
              </a:rPr>
              <a:t>Response: Help us to be strong.</a:t>
            </a:r>
          </a:p>
          <a:p>
            <a:pPr algn="ctr"/>
            <a:endParaRPr lang="en-GB" sz="2800"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Lord, when we find it hard to tidy up – </a:t>
            </a:r>
          </a:p>
          <a:p>
            <a:pPr algn="ctr"/>
            <a:r>
              <a:rPr lang="en-GB" sz="2800" b="1" dirty="0">
                <a:solidFill>
                  <a:schemeClr val="tx1">
                    <a:lumMod val="50000"/>
                  </a:schemeClr>
                </a:solidFill>
                <a:latin typeface="Baskerville Old Face" panose="02020602080505020303" pitchFamily="18" charset="0"/>
              </a:rPr>
              <a:t>Response: Help us to be strong.</a:t>
            </a:r>
          </a:p>
          <a:p>
            <a:pPr algn="ctr"/>
            <a:endParaRPr lang="en-GB" sz="2800" b="1" dirty="0">
              <a:solidFill>
                <a:schemeClr val="tx1">
                  <a:lumMod val="50000"/>
                </a:schemeClr>
              </a:solidFill>
              <a:latin typeface="Baskerville Old Face" panose="02020602080505020303" pitchFamily="18" charset="0"/>
            </a:endParaRPr>
          </a:p>
          <a:p>
            <a:pPr algn="ctr"/>
            <a:r>
              <a:rPr lang="en-GB" sz="2800" i="1" dirty="0">
                <a:solidFill>
                  <a:schemeClr val="tx1">
                    <a:lumMod val="50000"/>
                  </a:schemeClr>
                </a:solidFill>
                <a:latin typeface="Baskerville Old Face" panose="02020602080505020303" pitchFamily="18" charset="0"/>
              </a:rPr>
              <a:t>Please continue …</a:t>
            </a:r>
          </a:p>
          <a:p>
            <a:pPr algn="ct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p:txBody>
      </p:sp>
      <p:pic>
        <p:nvPicPr>
          <p:cNvPr id="14" name="Picture 4" descr="http://www.teachersofgod.org/wp-content/uploads/2015/02/tumblr_m8ez4dMuCr1rwwz0zo1_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6173" y="5168092"/>
            <a:ext cx="2346814" cy="154889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141" y="5168092"/>
            <a:ext cx="2278621" cy="1594263"/>
          </a:xfrm>
          <a:prstGeom prst="rect">
            <a:avLst/>
          </a:prstGeom>
        </p:spPr>
      </p:pic>
    </p:spTree>
    <p:extLst>
      <p:ext uri="{BB962C8B-B14F-4D97-AF65-F5344CB8AC3E}">
        <p14:creationId xmlns:p14="http://schemas.microsoft.com/office/powerpoint/2010/main" val="67158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3568" y="332656"/>
            <a:ext cx="4824536" cy="769441"/>
          </a:xfrm>
          <a:prstGeom prst="rect">
            <a:avLst/>
          </a:prstGeom>
          <a:noFill/>
        </p:spPr>
        <p:txBody>
          <a:bodyPr wrap="square" rtlCol="0">
            <a:spAutoFit/>
          </a:bodyPr>
          <a:lstStyle/>
          <a:p>
            <a:r>
              <a:rPr lang="en-GB" sz="4400" b="1" u="sng" dirty="0">
                <a:solidFill>
                  <a:schemeClr val="tx1">
                    <a:lumMod val="50000"/>
                  </a:schemeClr>
                </a:solidFill>
                <a:latin typeface="Baskerville Old Face" panose="02020602080505020303" pitchFamily="18" charset="0"/>
              </a:rPr>
              <a:t>Going Forth:</a:t>
            </a:r>
          </a:p>
        </p:txBody>
      </p:sp>
      <p:sp>
        <p:nvSpPr>
          <p:cNvPr id="4" name="AutoShape 2" descr="Image result for zacchaeu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 name="Rectangle 1"/>
          <p:cNvSpPr/>
          <p:nvPr/>
        </p:nvSpPr>
        <p:spPr>
          <a:xfrm>
            <a:off x="1115616" y="1040412"/>
            <a:ext cx="7488832" cy="2554545"/>
          </a:xfrm>
          <a:prstGeom prst="rect">
            <a:avLst/>
          </a:prstGeom>
        </p:spPr>
        <p:txBody>
          <a:bodyPr wrap="square">
            <a:spAutoFit/>
          </a:bodyPr>
          <a:lstStyle/>
          <a:p>
            <a:pPr algn="ctr"/>
            <a:r>
              <a:rPr lang="en-GB" sz="3200" dirty="0">
                <a:solidFill>
                  <a:schemeClr val="tx1">
                    <a:lumMod val="50000"/>
                  </a:schemeClr>
                </a:solidFill>
                <a:latin typeface="Baskerville Old Face" panose="02020602080505020303" pitchFamily="18" charset="0"/>
              </a:rPr>
              <a:t>As we finish our Collective Worship this afternoon, let us remember that God will always help us if we ask for help. </a:t>
            </a:r>
          </a:p>
          <a:p>
            <a:pPr algn="ctr"/>
            <a:r>
              <a:rPr lang="en-GB" sz="3200" dirty="0">
                <a:solidFill>
                  <a:schemeClr val="tx1">
                    <a:lumMod val="50000"/>
                  </a:schemeClr>
                </a:solidFill>
                <a:latin typeface="Baskerville Old Face" panose="02020602080505020303" pitchFamily="18" charset="0"/>
              </a:rPr>
              <a:t> </a:t>
            </a:r>
          </a:p>
          <a:p>
            <a:pPr algn="ctr"/>
            <a:r>
              <a:rPr lang="en-GB" sz="3200" dirty="0">
                <a:solidFill>
                  <a:schemeClr val="tx1">
                    <a:lumMod val="50000"/>
                  </a:schemeClr>
                </a:solidFill>
                <a:latin typeface="Baskerville Old Face" panose="02020602080505020303" pitchFamily="18" charset="0"/>
              </a:rPr>
              <a:t>Let us say our home time prayer together.  </a:t>
            </a:r>
          </a:p>
        </p:txBody>
      </p:sp>
      <p:sp>
        <p:nvSpPr>
          <p:cNvPr id="5" name="Rectangle 4"/>
          <p:cNvSpPr/>
          <p:nvPr/>
        </p:nvSpPr>
        <p:spPr>
          <a:xfrm>
            <a:off x="1115616" y="6021288"/>
            <a:ext cx="7344816" cy="707886"/>
          </a:xfrm>
          <a:prstGeom prst="rect">
            <a:avLst/>
          </a:prstGeom>
        </p:spPr>
        <p:txBody>
          <a:bodyPr wrap="square">
            <a:spAutoFit/>
          </a:bodyPr>
          <a:lstStyle/>
          <a:p>
            <a:pPr algn="ctr"/>
            <a:r>
              <a:rPr lang="en-GB" sz="2000" b="1" dirty="0">
                <a:solidFill>
                  <a:schemeClr val="tx1">
                    <a:lumMod val="95000"/>
                  </a:schemeClr>
                </a:solidFill>
                <a:latin typeface="Baskerville Old Face" panose="02020602080505020303" pitchFamily="18" charset="0"/>
              </a:rPr>
              <a:t>In the name of the Father, and of the Son, and of the Holy Spirit. Amen. </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7784" y="4005064"/>
            <a:ext cx="3707904" cy="2576793"/>
          </a:xfrm>
          <a:prstGeom prst="rect">
            <a:avLst/>
          </a:prstGeom>
        </p:spPr>
      </p:pic>
    </p:spTree>
    <p:extLst>
      <p:ext uri="{BB962C8B-B14F-4D97-AF65-F5344CB8AC3E}">
        <p14:creationId xmlns:p14="http://schemas.microsoft.com/office/powerpoint/2010/main" val="1394803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Image result for forgivene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340768"/>
            <a:ext cx="3960440" cy="5029130"/>
          </a:xfrm>
          <a:prstGeom prst="rect">
            <a:avLst/>
          </a:prstGeom>
        </p:spPr>
      </p:pic>
    </p:spTree>
    <p:extLst>
      <p:ext uri="{BB962C8B-B14F-4D97-AF65-F5344CB8AC3E}">
        <p14:creationId xmlns:p14="http://schemas.microsoft.com/office/powerpoint/2010/main" val="3478277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397</Words>
  <Application>Microsoft Office PowerPoint</Application>
  <PresentationFormat>On-screen Show (4:3)</PresentationFormat>
  <Paragraphs>49</Paragraphs>
  <Slides>8</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Baskerville Old Face</vt:lpstr>
      <vt:lpstr>Calibri</vt:lpstr>
      <vt:lpstr>Lucida Handwriting</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 Proctor</dc:creator>
  <cp:lastModifiedBy>J.Botham</cp:lastModifiedBy>
  <cp:revision>64</cp:revision>
  <cp:lastPrinted>2017-03-28T08:37:47Z</cp:lastPrinted>
  <dcterms:created xsi:type="dcterms:W3CDTF">2015-03-21T15:33:20Z</dcterms:created>
  <dcterms:modified xsi:type="dcterms:W3CDTF">2020-01-10T10:12:39Z</dcterms:modified>
</cp:coreProperties>
</file>